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319" r:id="rId3"/>
    <p:sldId id="318" r:id="rId4"/>
    <p:sldId id="364" r:id="rId5"/>
    <p:sldId id="362" r:id="rId6"/>
    <p:sldId id="260" r:id="rId7"/>
    <p:sldId id="261" r:id="rId8"/>
    <p:sldId id="321" r:id="rId9"/>
    <p:sldId id="262" r:id="rId10"/>
    <p:sldId id="263" r:id="rId11"/>
    <p:sldId id="264" r:id="rId12"/>
    <p:sldId id="366" r:id="rId13"/>
    <p:sldId id="265" r:id="rId14"/>
    <p:sldId id="266" r:id="rId15"/>
    <p:sldId id="267" r:id="rId16"/>
    <p:sldId id="369" r:id="rId17"/>
    <p:sldId id="269" r:id="rId18"/>
    <p:sldId id="323" r:id="rId19"/>
    <p:sldId id="271" r:id="rId20"/>
    <p:sldId id="272" r:id="rId21"/>
    <p:sldId id="273" r:id="rId22"/>
    <p:sldId id="370" r:id="rId23"/>
    <p:sldId id="274" r:id="rId24"/>
    <p:sldId id="275" r:id="rId25"/>
    <p:sldId id="276" r:id="rId26"/>
    <p:sldId id="324" r:id="rId27"/>
    <p:sldId id="326" r:id="rId28"/>
    <p:sldId id="278" r:id="rId29"/>
    <p:sldId id="279" r:id="rId30"/>
    <p:sldId id="280" r:id="rId31"/>
    <p:sldId id="328" r:id="rId32"/>
    <p:sldId id="329" r:id="rId33"/>
    <p:sldId id="283" r:id="rId34"/>
    <p:sldId id="330" r:id="rId35"/>
    <p:sldId id="285" r:id="rId36"/>
    <p:sldId id="287" r:id="rId37"/>
    <p:sldId id="288" r:id="rId38"/>
    <p:sldId id="331" r:id="rId39"/>
    <p:sldId id="289" r:id="rId40"/>
    <p:sldId id="290" r:id="rId41"/>
    <p:sldId id="291" r:id="rId42"/>
    <p:sldId id="292" r:id="rId43"/>
    <p:sldId id="335" r:id="rId44"/>
    <p:sldId id="334" r:id="rId45"/>
    <p:sldId id="333" r:id="rId46"/>
    <p:sldId id="337" r:id="rId47"/>
    <p:sldId id="293" r:id="rId48"/>
    <p:sldId id="339" r:id="rId49"/>
    <p:sldId id="341" r:id="rId50"/>
    <p:sldId id="295" r:id="rId51"/>
    <p:sldId id="343" r:id="rId52"/>
    <p:sldId id="344" r:id="rId53"/>
    <p:sldId id="297" r:id="rId54"/>
    <p:sldId id="298" r:id="rId55"/>
    <p:sldId id="299" r:id="rId56"/>
    <p:sldId id="300" r:id="rId57"/>
    <p:sldId id="345" r:id="rId58"/>
    <p:sldId id="301" r:id="rId59"/>
    <p:sldId id="346" r:id="rId60"/>
    <p:sldId id="302" r:id="rId61"/>
    <p:sldId id="303" r:id="rId62"/>
    <p:sldId id="304" r:id="rId63"/>
    <p:sldId id="347" r:id="rId64"/>
    <p:sldId id="348" r:id="rId65"/>
    <p:sldId id="305" r:id="rId66"/>
    <p:sldId id="349" r:id="rId67"/>
    <p:sldId id="350" r:id="rId68"/>
    <p:sldId id="351" r:id="rId69"/>
    <p:sldId id="368" r:id="rId70"/>
    <p:sldId id="306" r:id="rId71"/>
    <p:sldId id="307" r:id="rId72"/>
    <p:sldId id="308" r:id="rId73"/>
    <p:sldId id="352" r:id="rId74"/>
    <p:sldId id="309" r:id="rId75"/>
    <p:sldId id="310" r:id="rId76"/>
    <p:sldId id="311" r:id="rId77"/>
    <p:sldId id="312" r:id="rId78"/>
    <p:sldId id="354" r:id="rId79"/>
    <p:sldId id="356" r:id="rId80"/>
    <p:sldId id="313" r:id="rId81"/>
    <p:sldId id="357" r:id="rId82"/>
    <p:sldId id="316" r:id="rId83"/>
    <p:sldId id="358" r:id="rId8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9999FF"/>
    <a:srgbClr val="339966"/>
    <a:srgbClr val="009999"/>
    <a:srgbClr val="CC99FF"/>
    <a:srgbClr val="3399FF"/>
    <a:srgbClr val="0099CC"/>
    <a:srgbClr val="0066CC"/>
    <a:srgbClr val="9933FF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E1C89-A73D-4FF2-9CE2-C0C328BE2EAD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C0E0752-E0F3-4D8A-AC64-F14CFB5B4837}" type="pres">
      <dgm:prSet presAssocID="{EC1E1C89-A73D-4FF2-9CE2-C0C328BE2E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1D88483-94B6-4826-A472-E88AAFA4BB74}" type="presOf" srcId="{EC1E1C89-A73D-4FF2-9CE2-C0C328BE2EAD}" destId="{AC0E0752-E0F3-4D8A-AC64-F14CFB5B4837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7C89E-52E9-45AB-AB26-D94B3258AF03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722F1-2D13-40BF-A0AD-806185191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96C4080-B617-4098-97A9-0498468B8B97}" type="slidenum">
              <a:rPr lang="ru-RU" sz="1200">
                <a:latin typeface="Calibri" pitchFamily="34" charset="0"/>
              </a:rPr>
              <a:pPr algn="r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460851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От ФГТ к ФГОС: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особенности построения образовательного процесса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Задачи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  <a:prstGeom prst="roundRect">
            <a:avLst>
              <a:gd name="adj" fmla="val 9973"/>
            </a:avLst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1) охраны и укрепления физического и психического </a:t>
            </a:r>
            <a:r>
              <a:rPr lang="ru-RU" b="1" dirty="0" smtClean="0"/>
              <a:t>здоровья</a:t>
            </a:r>
            <a:r>
              <a:rPr lang="ru-RU" dirty="0" smtClean="0"/>
              <a:t> детей, в том числе их эмоционального благополучия;</a:t>
            </a:r>
          </a:p>
          <a:p>
            <a:pPr>
              <a:buNone/>
            </a:pPr>
            <a:r>
              <a:rPr lang="ru-RU" dirty="0" smtClean="0"/>
              <a:t>	2) обеспечения </a:t>
            </a:r>
            <a:r>
              <a:rPr lang="ru-RU" b="1" dirty="0" smtClean="0"/>
              <a:t>равных возможностей </a:t>
            </a:r>
            <a:r>
              <a:rPr lang="ru-RU" dirty="0" smtClean="0"/>
              <a:t>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ОВЗ);</a:t>
            </a:r>
          </a:p>
          <a:p>
            <a:pPr>
              <a:buNone/>
            </a:pPr>
            <a:r>
              <a:rPr lang="ru-RU" dirty="0" smtClean="0"/>
              <a:t>	3) обеспечения </a:t>
            </a:r>
            <a:r>
              <a:rPr lang="ru-RU" b="1" dirty="0" smtClean="0"/>
              <a:t>преемственност</a:t>
            </a:r>
            <a:r>
              <a:rPr lang="ru-RU" dirty="0" smtClean="0"/>
              <a:t>и ООП ДО НОО;</a:t>
            </a:r>
          </a:p>
          <a:p>
            <a:pPr>
              <a:buNone/>
            </a:pPr>
            <a:r>
              <a:rPr lang="ru-RU" dirty="0" smtClean="0"/>
              <a:t>	4) создания </a:t>
            </a:r>
            <a:r>
              <a:rPr lang="ru-RU" b="1" dirty="0" smtClean="0"/>
              <a:t>благоприятных условий развития </a:t>
            </a:r>
            <a:r>
              <a:rPr lang="ru-RU" dirty="0" smtClean="0"/>
              <a:t>детей в соответствии с их возрастными и индивидуальными особенностями и склонностями, развития способностей и творческого потенциала каждого ребенка;</a:t>
            </a:r>
          </a:p>
          <a:p>
            <a:pPr>
              <a:buNone/>
            </a:pPr>
            <a:r>
              <a:rPr lang="ru-RU" dirty="0" smtClean="0"/>
              <a:t>	5) </a:t>
            </a:r>
            <a:r>
              <a:rPr lang="ru-RU" b="1" dirty="0" smtClean="0"/>
              <a:t>объединения обучения и воспитания </a:t>
            </a:r>
            <a:r>
              <a:rPr lang="ru-RU" dirty="0" smtClean="0"/>
              <a:t>в целостный образовательный процесс на основе духовно-нравственных и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ценностей и принятых в обществе правил и норм поведения;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Задачи Стандарта (продолжение)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prstGeom prst="roundRect">
            <a:avLst>
              <a:gd name="adj" fmla="val 14806"/>
            </a:avLst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6) формирования </a:t>
            </a:r>
            <a:r>
              <a:rPr lang="ru-RU" b="1" dirty="0" smtClean="0"/>
              <a:t>общей культуры личности </a:t>
            </a:r>
            <a:r>
              <a:rPr lang="ru-RU" dirty="0" smtClean="0"/>
              <a:t>детей, в том числе ценностей здорового образа жизни, развития их социальных, нравственных, эстетических, интеллектуальных, физических </a:t>
            </a:r>
            <a:r>
              <a:rPr lang="ru-RU" b="1" dirty="0" smtClean="0"/>
              <a:t>качеств</a:t>
            </a:r>
            <a:r>
              <a:rPr lang="ru-RU" dirty="0" smtClean="0"/>
              <a:t>, инициативности, самостоятельности и ответственности ребенка, формирования </a:t>
            </a:r>
            <a:r>
              <a:rPr lang="ru-RU" b="1" dirty="0" smtClean="0"/>
              <a:t>предпосылок учебной деятельности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	7) обеспечения </a:t>
            </a:r>
            <a:r>
              <a:rPr lang="ru-RU" b="1" dirty="0" smtClean="0"/>
              <a:t>вариативности и разнообразия </a:t>
            </a:r>
            <a:r>
              <a:rPr lang="ru-RU" dirty="0" smtClean="0"/>
              <a:t>содержания Программ и организационных форм ДО,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>
              <a:buNone/>
            </a:pPr>
            <a:r>
              <a:rPr lang="ru-RU" dirty="0" smtClean="0"/>
              <a:t>	8) формирования </a:t>
            </a:r>
            <a:r>
              <a:rPr lang="ru-RU" b="1" dirty="0" err="1" smtClean="0"/>
              <a:t>социокультурной</a:t>
            </a:r>
            <a:r>
              <a:rPr lang="ru-RU" b="1" dirty="0" smtClean="0"/>
              <a:t> среды</a:t>
            </a:r>
            <a:r>
              <a:rPr lang="ru-RU" dirty="0" smtClean="0"/>
              <a:t>, соответствующей возрастным, индивидуальным, психологическим и физиологическим особенностям детей;</a:t>
            </a:r>
          </a:p>
          <a:p>
            <a:pPr>
              <a:buNone/>
            </a:pPr>
            <a:r>
              <a:rPr lang="ru-RU" dirty="0" smtClean="0"/>
              <a:t>	9) обеспечения психолого-педагогической </a:t>
            </a:r>
            <a:r>
              <a:rPr lang="ru-RU" b="1" dirty="0" smtClean="0"/>
              <a:t>поддержки семьи </a:t>
            </a:r>
            <a:r>
              <a:rPr lang="ru-RU" dirty="0" smtClean="0"/>
              <a:t>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II</a:t>
            </a:r>
            <a:r>
              <a:rPr lang="ru-RU" sz="4000" b="1" dirty="0" smtClean="0"/>
              <a:t>.  Требования к структуре ООП </a:t>
            </a:r>
            <a:r>
              <a:rPr lang="ru-RU" sz="4000" b="1" smtClean="0"/>
              <a:t>дошкольного образования</a:t>
            </a:r>
            <a:endParaRPr lang="ru-RU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Основная образовательная программа дошкольного образования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	Разрабатывается и утверждается Организацией самостоятельно в соответствии с настоящим Стандартом и </a:t>
            </a:r>
            <a:r>
              <a:rPr lang="ru-RU" sz="2400" b="1" dirty="0" smtClean="0"/>
              <a:t>с учетом </a:t>
            </a:r>
            <a:r>
              <a:rPr lang="ru-RU" sz="2400" dirty="0" smtClean="0"/>
              <a:t>Примерных программ</a:t>
            </a: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3573016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</a:t>
            </a:r>
            <a:r>
              <a:rPr lang="ru-RU" sz="2400" dirty="0" err="1" smtClean="0">
                <a:ea typeface="Times New Roman" pitchFamily="18" charset="0"/>
                <a:cs typeface="Arial" pitchFamily="34" charset="0"/>
              </a:rPr>
              <a:t>еализуется</a:t>
            </a:r>
            <a:r>
              <a:rPr lang="ru-RU" sz="2400" dirty="0" smtClean="0">
                <a:ea typeface="Times New Roman" pitchFamily="18" charset="0"/>
                <a:cs typeface="Arial" pitchFamily="34" charset="0"/>
              </a:rPr>
              <a:t> в течение всего времени пребывания детей в Организации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5157192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dirty="0" smtClean="0"/>
              <a:t>	Организация может разрабатывать и реализовывать в Группах различные Программы с разной продолжительностью пребывания детей в течение суток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445482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ФГОС.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792088"/>
          </a:xfrm>
          <a:prstGeom prst="roundRect">
            <a:avLst/>
          </a:prstGeom>
          <a:solidFill>
            <a:srgbClr val="9999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	</a:t>
            </a:r>
            <a:r>
              <a:rPr lang="ru-RU" sz="3500" dirty="0" smtClean="0"/>
              <a:t>Социально-коммуникативное развитие</a:t>
            </a:r>
            <a:endParaRPr lang="ru-RU" sz="35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708920"/>
            <a:ext cx="8229600" cy="792088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Познавательное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3645024"/>
            <a:ext cx="8229600" cy="792088"/>
          </a:xfrm>
          <a:prstGeom prst="roundRect">
            <a:avLst/>
          </a:prstGeom>
          <a:solidFill>
            <a:srgbClr val="009999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Речевое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4581128"/>
            <a:ext cx="8229600" cy="792088"/>
          </a:xfrm>
          <a:prstGeom prst="roundRect">
            <a:avLst/>
          </a:prstGeom>
          <a:solidFill>
            <a:srgbClr val="339966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Художественно-эстетическое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5517232"/>
            <a:ext cx="8229600" cy="792088"/>
          </a:xfrm>
          <a:prstGeom prst="roundRect">
            <a:avLst/>
          </a:prstGeom>
          <a:solidFill>
            <a:srgbClr val="FF9933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Физическое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ФГТ.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72816"/>
            <a:ext cx="2952328" cy="36004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Здоровье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04864"/>
            <a:ext cx="2952328" cy="36004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Физическая 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636912"/>
            <a:ext cx="2952328" cy="36004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Социализация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068960"/>
            <a:ext cx="295232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552" y="3501008"/>
            <a:ext cx="2952328" cy="360040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Безопасность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3933056"/>
            <a:ext cx="2952328" cy="36004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Чтение худ. литературы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4365104"/>
            <a:ext cx="2952328" cy="3600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Коммуникация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4797152"/>
            <a:ext cx="2952328" cy="360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Познание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229200"/>
            <a:ext cx="2952328" cy="360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Музыка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5661248"/>
            <a:ext cx="295232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Художеств. творчество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55976" y="1772816"/>
            <a:ext cx="1944216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Физическое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88224" y="1772816"/>
            <a:ext cx="1872208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27984" y="4005064"/>
            <a:ext cx="194421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Познаватель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но-речевое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60232" y="4005064"/>
            <a:ext cx="1872208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Художест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венно-эстетическое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3563888" y="1772816"/>
            <a:ext cx="648072" cy="42484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ФГТ.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72816"/>
            <a:ext cx="2952328" cy="36004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Здоровье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04864"/>
            <a:ext cx="2952328" cy="36004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Физическая 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636912"/>
            <a:ext cx="2952328" cy="36004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Социализация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068960"/>
            <a:ext cx="295232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552" y="3501008"/>
            <a:ext cx="2952328" cy="360040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Безопасность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3933056"/>
            <a:ext cx="2952328" cy="36004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Чтение худ. литературы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4365104"/>
            <a:ext cx="2952328" cy="3600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Коммуникация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4797152"/>
            <a:ext cx="2952328" cy="360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Познание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229200"/>
            <a:ext cx="2952328" cy="360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Музыка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5661248"/>
            <a:ext cx="295232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Художеств. творчество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55976" y="1772816"/>
            <a:ext cx="1944216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Физическое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88224" y="1772816"/>
            <a:ext cx="1872208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27984" y="4005064"/>
            <a:ext cx="194421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Познаватель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но-речевое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60232" y="4005064"/>
            <a:ext cx="1872208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Художест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венно-эстетическое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3563888" y="1772816"/>
            <a:ext cx="648072" cy="42484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67544" y="2204864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Образовательные области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4040188" cy="648072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/>
            <a:r>
              <a:rPr lang="ru-RU" dirty="0" smtClean="0"/>
              <a:t>ФГОС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Социально-коммуникативное развитие</a:t>
            </a: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48071"/>
          </a:xfrm>
          <a:prstGeom prst="roundRect">
            <a:avLst/>
          </a:prstGeom>
          <a:solidFill>
            <a:srgbClr val="9999FF"/>
          </a:solidFill>
        </p:spPr>
        <p:txBody>
          <a:bodyPr/>
          <a:lstStyle/>
          <a:p>
            <a:pPr algn="ctr"/>
            <a:r>
              <a:rPr lang="ru-RU" dirty="0" smtClean="0"/>
              <a:t>ФГТ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3068960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3933056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4797152"/>
            <a:ext cx="4032448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805264"/>
            <a:ext cx="4032448" cy="576064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2204864"/>
            <a:ext cx="4032448" cy="648072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4008" y="3068960"/>
            <a:ext cx="4032448" cy="1512168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Познавательно-речевое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797152"/>
            <a:ext cx="4032448" cy="72008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4008" y="5805264"/>
            <a:ext cx="4032448" cy="576064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67544" y="2204864"/>
            <a:ext cx="3384376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Образовательные области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4040188" cy="648072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/>
            <a:r>
              <a:rPr lang="ru-RU" dirty="0" smtClean="0"/>
              <a:t>ФГОС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132856"/>
            <a:ext cx="3859660" cy="4023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          Социально-      коммуникативное развитие</a:t>
            </a: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48071"/>
          </a:xfrm>
          <a:prstGeom prst="roundRect">
            <a:avLst/>
          </a:prstGeom>
          <a:solidFill>
            <a:srgbClr val="9999FF"/>
          </a:solidFill>
        </p:spPr>
        <p:txBody>
          <a:bodyPr/>
          <a:lstStyle/>
          <a:p>
            <a:pPr algn="ctr"/>
            <a:r>
              <a:rPr lang="ru-RU" dirty="0" smtClean="0"/>
              <a:t>ФГТ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3068960"/>
            <a:ext cx="3384376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3933056"/>
            <a:ext cx="3384376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4797152"/>
            <a:ext cx="3384376" cy="792088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805264"/>
            <a:ext cx="3384376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2204864"/>
            <a:ext cx="4032448" cy="648072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4008" y="3068960"/>
            <a:ext cx="4032448" cy="1512168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Познавательно-речевое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797152"/>
            <a:ext cx="4032448" cy="72008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4008" y="5805264"/>
            <a:ext cx="4032448" cy="576064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51920" y="2132856"/>
            <a:ext cx="720080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cap="small" dirty="0" smtClean="0">
              <a:solidFill>
                <a:schemeClr val="tx1"/>
              </a:solidFill>
            </a:endParaRP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Л 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Ч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Н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О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С  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Т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Н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О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Е</a:t>
            </a: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Р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А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З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В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Т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Е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Усвоение норм и ценностей, принятых в обществе;</a:t>
            </a:r>
          </a:p>
          <a:p>
            <a:r>
              <a:rPr lang="ru-RU" dirty="0" smtClean="0"/>
              <a:t>Развитие общения и взаимодействия ребенка со взрослыми и сверстниками; </a:t>
            </a:r>
          </a:p>
          <a:p>
            <a:r>
              <a:rPr lang="ru-RU" dirty="0" smtClean="0"/>
              <a:t>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Развитие социального и эмоционального интеллекта;</a:t>
            </a:r>
          </a:p>
          <a:p>
            <a:r>
              <a:rPr lang="ru-RU" dirty="0" smtClean="0"/>
              <a:t>Формирование готовности к совместной деятельности;</a:t>
            </a:r>
          </a:p>
          <a:p>
            <a:r>
              <a:rPr lang="ru-RU" dirty="0" smtClean="0"/>
              <a:t>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r>
              <a:rPr lang="ru-RU" dirty="0" smtClean="0"/>
              <a:t>Формирование позитивных установок к различным видам труда и творчества;</a:t>
            </a:r>
          </a:p>
          <a:p>
            <a:r>
              <a:rPr lang="ru-RU" dirty="0" smtClean="0"/>
              <a:t>Формирование основ безопасного поведения в быту, социуме,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2000" b="1" cap="small" dirty="0" smtClean="0"/>
              <a:t/>
            </a:r>
            <a:br>
              <a:rPr lang="ru-RU" sz="2000" b="1" cap="small" dirty="0" smtClean="0"/>
            </a:br>
            <a:r>
              <a:rPr lang="ru-RU" sz="2000" b="1" cap="small" dirty="0" smtClean="0"/>
              <a:t/>
            </a:r>
            <a:br>
              <a:rPr lang="ru-RU" sz="2000" b="1" cap="small" dirty="0" smtClean="0"/>
            </a:br>
            <a:r>
              <a:rPr lang="ru-RU" sz="2000" b="1" cap="small" dirty="0" smtClean="0">
                <a:solidFill>
                  <a:schemeClr val="bg1"/>
                </a:solidFill>
              </a:rPr>
              <a:t>Приказ Министерства образования и науки Российской </a:t>
            </a:r>
            <a:br>
              <a:rPr lang="ru-RU" sz="2000" b="1" cap="small" dirty="0" smtClean="0">
                <a:solidFill>
                  <a:schemeClr val="bg1"/>
                </a:solidFill>
              </a:rPr>
            </a:br>
            <a:r>
              <a:rPr lang="ru-RU" sz="2000" b="1" cap="small" dirty="0" smtClean="0">
                <a:solidFill>
                  <a:schemeClr val="bg1"/>
                </a:solidFill>
              </a:rPr>
              <a:t>от 17 октября 2013 г. N 1155 г. Москва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"Об утверждении федерального государственного образовательного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стандарта дошкольного образования»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1. Утвердить прилагаемый федеральный государственный образовательный стандарт дошкольного образования.</a:t>
            </a:r>
          </a:p>
          <a:p>
            <a:pPr>
              <a:buNone/>
            </a:pPr>
            <a:r>
              <a:rPr lang="ru-RU" dirty="0" smtClean="0"/>
              <a:t>	2. Признать утратившими силу приказы Министерства образования и науки Российской Федерации:</a:t>
            </a:r>
          </a:p>
          <a:p>
            <a:pPr>
              <a:buNone/>
            </a:pPr>
            <a:r>
              <a:rPr lang="ru-RU" dirty="0" smtClean="0"/>
              <a:t>	от 23 ноября 2009 г. N 655 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 (зарегистрирован Министерством юстиции Российской Федерации 8 февраля 2010 г., регистрационный N 16299);</a:t>
            </a:r>
          </a:p>
          <a:p>
            <a:pPr>
              <a:buNone/>
            </a:pPr>
            <a:r>
              <a:rPr lang="ru-RU" dirty="0" smtClean="0"/>
              <a:t>	от 20 июля 2011 г. N 2151 "Об утверждении федеральных государственных требований к условиям реализации основной общеобразовательной программы дошкольного образования" (зарегистрирован Министерством юстиции Российской Федерации 14 ноября 2011 г., регистрационный N 22303).</a:t>
            </a:r>
          </a:p>
          <a:p>
            <a:pPr>
              <a:buNone/>
            </a:pPr>
            <a:r>
              <a:rPr lang="ru-RU" dirty="0" smtClean="0"/>
              <a:t>	3. Настоящий приказ вступает в силу с 1 января 2014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Познавательное развит</a:t>
            </a:r>
            <a:r>
              <a:rPr lang="ru-RU" b="1" dirty="0" smtClean="0">
                <a:solidFill>
                  <a:schemeClr val="bg1"/>
                </a:solidFill>
              </a:rPr>
              <a:t>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Развитие интересов детей, любознательности и познавательной мотивации; </a:t>
            </a:r>
          </a:p>
          <a:p>
            <a:r>
              <a:rPr lang="ru-RU" dirty="0" smtClean="0"/>
              <a:t>Формирование познавательных действий, становление сознания; </a:t>
            </a:r>
          </a:p>
          <a:p>
            <a:r>
              <a:rPr lang="ru-RU" dirty="0" smtClean="0"/>
              <a:t>Развитие воображения и творческой активности;</a:t>
            </a:r>
          </a:p>
          <a:p>
            <a:r>
              <a:rPr lang="ru-RU" dirty="0" smtClean="0"/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Владение речью как средством общения и культуры; </a:t>
            </a:r>
          </a:p>
          <a:p>
            <a:r>
              <a:rPr lang="ru-RU" dirty="0" smtClean="0"/>
              <a:t>Обогащение активного словаря; </a:t>
            </a:r>
          </a:p>
          <a:p>
            <a:r>
              <a:rPr lang="ru-RU" dirty="0" smtClean="0"/>
              <a:t>Развитие связной, грамматически правильной диалогической и монологической речи; </a:t>
            </a:r>
          </a:p>
          <a:p>
            <a:r>
              <a:rPr lang="ru-RU" dirty="0" smtClean="0"/>
              <a:t>Развитие речевого творчества; </a:t>
            </a:r>
          </a:p>
          <a:p>
            <a:r>
              <a:rPr lang="ru-RU" dirty="0" smtClean="0"/>
              <a:t>Развитие звуковой и интонационной культуры речи, фонематического слуха; </a:t>
            </a:r>
          </a:p>
          <a:p>
            <a:r>
              <a:rPr lang="ru-RU" dirty="0" smtClean="0"/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r>
              <a:rPr lang="ru-RU" dirty="0" smtClean="0"/>
              <a:t>Формирование звуковой аналитико-синтетической активности как предпосылки обучения грамоте.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Усвоение норм и ценностей, принятых в обществе;</a:t>
            </a:r>
          </a:p>
          <a:p>
            <a:r>
              <a:rPr lang="ru-RU" dirty="0" smtClean="0"/>
              <a:t>Развитие общения и взаимодействия ребенка со взрослыми и сверстниками; </a:t>
            </a:r>
          </a:p>
          <a:p>
            <a:r>
              <a:rPr lang="ru-RU" dirty="0" smtClean="0"/>
              <a:t>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Развитие социального и эмоционального интеллекта;</a:t>
            </a:r>
          </a:p>
          <a:p>
            <a:r>
              <a:rPr lang="ru-RU" dirty="0" smtClean="0"/>
              <a:t>Формирование готовности к совместной деятельности;</a:t>
            </a:r>
          </a:p>
          <a:p>
            <a:r>
              <a:rPr lang="ru-RU" dirty="0" smtClean="0"/>
              <a:t>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r>
              <a:rPr lang="ru-RU" dirty="0" smtClean="0"/>
              <a:t>Формирование позитивных установок к различным видам труда и творчества;</a:t>
            </a:r>
          </a:p>
          <a:p>
            <a:r>
              <a:rPr lang="ru-RU" dirty="0" smtClean="0"/>
              <a:t>Формирование основ безопасного поведения в быту, социуме,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Художественно-эстетическое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r>
              <a:rPr lang="ru-RU" dirty="0" smtClean="0"/>
              <a:t>Становление эстетического отношения к окружающему миру; </a:t>
            </a:r>
          </a:p>
          <a:p>
            <a:r>
              <a:rPr lang="ru-RU" dirty="0" smtClean="0"/>
              <a:t>Формирование элементарных представлений о видах искусства; </a:t>
            </a:r>
          </a:p>
          <a:p>
            <a:r>
              <a:rPr lang="ru-RU" dirty="0" smtClean="0"/>
              <a:t>Восприятие музыки, художественной литературы, фольклора;</a:t>
            </a:r>
          </a:p>
          <a:p>
            <a:r>
              <a:rPr lang="ru-RU" dirty="0" smtClean="0"/>
              <a:t>Стимулирование сопереживания персонажам художественных произведений; </a:t>
            </a:r>
          </a:p>
          <a:p>
            <a:r>
              <a:rPr lang="ru-RU" dirty="0" smtClean="0"/>
              <a:t>Реализацию самостоятельной творческой деятельности детей.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Приобретение опыта в двигательной деятельности…</a:t>
            </a:r>
          </a:p>
          <a:p>
            <a:r>
              <a:rPr lang="ru-RU" dirty="0" smtClean="0"/>
              <a:t>Развитие физических качеств…</a:t>
            </a:r>
          </a:p>
          <a:p>
            <a:r>
              <a:rPr lang="ru-RU" dirty="0" smtClean="0"/>
              <a:t>Правильное формирование опорно-двигательной системы организма, развитие равновесия, координации движения, крупной и мелкой моторики </a:t>
            </a:r>
          </a:p>
          <a:p>
            <a:r>
              <a:rPr lang="ru-RU" dirty="0" smtClean="0"/>
              <a:t>Правильное выполнение основных движений</a:t>
            </a:r>
          </a:p>
          <a:p>
            <a:r>
              <a:rPr lang="ru-RU" dirty="0" smtClean="0"/>
              <a:t>Формирование начальных представлений о некоторых видах спорта, </a:t>
            </a:r>
          </a:p>
          <a:p>
            <a:r>
              <a:rPr lang="ru-RU" dirty="0" smtClean="0"/>
              <a:t>Овладение подвижными играми с правилами; </a:t>
            </a:r>
          </a:p>
          <a:p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</a:t>
            </a:r>
          </a:p>
          <a:p>
            <a:r>
              <a:rPr lang="ru-RU" dirty="0" smtClean="0"/>
              <a:t>Становление ценностей здорового образа жизни, овладение его элементарными нормами и правилами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9552" y="1772816"/>
            <a:ext cx="2304256" cy="48245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Младенческий  возраст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мес. – 1 год</a:t>
            </a: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непосредственное эмоциональное общение с взрослым, - манипулирование с предметами и познавательно-исследовательские действия,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восприятие музыки, детских песен и стихов,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двигательная активность и тактильно-двигательные игры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Содержание образовательных областей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9832" y="1700808"/>
            <a:ext cx="2952328" cy="482453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Ранний возраст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 год – 3 года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предметная деятельность и игры с составными и динамическими игрушками;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экспериментирование с материалами и веществами,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общение с взрослым и совместные игры со сверстниками под руководством взрослого,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самообслуживание и действия с бытовыми предметами-орудиями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восприятие смысла музыки, сказок, стихов, рассматривание картинок, двигательная активность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844824"/>
            <a:ext cx="2304256" cy="4680520"/>
          </a:xfrm>
          <a:prstGeom prst="round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Дошкольный возраст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3 года – 8 лет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Ряд видов детской деятельности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Виды детской деятельности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Игровая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- сюжетно-ролевая игра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- игра с правилами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- другие виды игр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4032448" cy="79208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Коммуникативная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2492896"/>
            <a:ext cx="4032448" cy="79208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общение и взаимодействие со взрослыми и сверстниками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3429000"/>
            <a:ext cx="4032448" cy="93610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Познавательно-исследовательская</a:t>
            </a:r>
          </a:p>
          <a:p>
            <a:endParaRPr lang="ru-RU" dirty="0" smtClean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3429000"/>
            <a:ext cx="4032448" cy="93610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исследования объектов окружающего мира и экспериментирования с ними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443711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Восприятие художественной литературы и фольклора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443711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7544" y="5589240"/>
            <a:ext cx="4032448" cy="108012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Самообслуживание и элементарный бытовой труд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5589240"/>
            <a:ext cx="4032448" cy="108012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- самообслуживание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бытовой труд в помещении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бытовой труд на улице-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Виды детской деятельности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Конструирование из разного материала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конструкторов, модулей, бумаги, природного и иного материала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4032448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Изобразительная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2492896"/>
            <a:ext cx="4032448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рисование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лепка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аппликация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3573016"/>
            <a:ext cx="4032448" cy="180020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Музыкальная</a:t>
            </a:r>
          </a:p>
          <a:p>
            <a:endParaRPr lang="ru-RU" dirty="0" smtClean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3573016"/>
            <a:ext cx="4032448" cy="180020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восприятие и понимание смысла муз. произведений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пение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музыкально-ритмические движения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игры на детских музыкальных инструментах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51723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Двигательная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551723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овладение основными движениями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Части Программы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772816"/>
            <a:ext cx="8208912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ООП  ДО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2924944"/>
            <a:ext cx="4752528" cy="1296144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менее 60%)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96136" y="2924944"/>
            <a:ext cx="2880320" cy="129614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более 40%)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4437112"/>
            <a:ext cx="5976664" cy="136815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менее 80%)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264" y="4437112"/>
            <a:ext cx="1728192" cy="136815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(не более 20%)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2996952"/>
            <a:ext cx="504056" cy="1152128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4437112"/>
            <a:ext cx="432048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6309320"/>
            <a:ext cx="432048" cy="36004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27984" y="6309320"/>
            <a:ext cx="43204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61653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Обязательная часть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4048" y="6211669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</a:rPr>
              <a:t>Часть, формируемая участниками образовательных отношений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Структура основной образовательной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32240" y="1628800"/>
            <a:ext cx="1728192" cy="446449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Обязательная часть</a:t>
            </a:r>
          </a:p>
          <a:p>
            <a:pPr algn="ctr"/>
            <a:endParaRPr lang="ru-RU" sz="2200" dirty="0" smtClean="0"/>
          </a:p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Часть, формируемая участниками образовательных отношений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772816"/>
            <a:ext cx="5256584" cy="115212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Целевой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284984"/>
            <a:ext cx="5256584" cy="1224136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869160"/>
            <a:ext cx="5328592" cy="115212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Организационный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940152" y="1628800"/>
            <a:ext cx="504056" cy="446449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Содержимое 15"/>
          <p:cNvGraphicFramePr>
            <a:graphicFrameLocks/>
          </p:cNvGraphicFramePr>
          <p:nvPr/>
        </p:nvGraphicFramePr>
        <p:xfrm>
          <a:off x="251520" y="1412776"/>
          <a:ext cx="396044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818" name="Номер слайда 19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1A6627-D3E4-4868-8D53-496EC409E0EE}" type="slidenum">
              <a:rPr lang="ru-RU">
                <a:solidFill>
                  <a:srgbClr val="FFFFFF"/>
                </a:solidFill>
                <a:latin typeface="Georgia" pitchFamily="18" charset="0"/>
              </a:rPr>
              <a:pPr algn="r"/>
              <a:t>3</a:t>
            </a:fld>
            <a:endParaRPr lang="ru-RU">
              <a:solidFill>
                <a:srgbClr val="FFFFFF"/>
              </a:solidFill>
              <a:latin typeface="Georgia" pitchFamily="18" charset="0"/>
            </a:endParaRP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0" y="285728"/>
            <a:ext cx="9144000" cy="465137"/>
            <a:chOff x="145380" y="103246"/>
            <a:chExt cx="6319703" cy="464600"/>
          </a:xfrm>
        </p:grpSpPr>
        <p:pic>
          <p:nvPicPr>
            <p:cNvPr id="34826" name="Изображение 2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5217385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7" name="Изображение 4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4306319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8" name="Изображение 5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3170579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9" name="Изображение 6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2107112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30" name="Изображение 7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950723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31" name="Изображение 8" descr="Снимок экрана 2012-07-12 в 9.22.14.png"/>
            <p:cNvPicPr>
              <a:picLocks noChangeAspect="1"/>
            </p:cNvPicPr>
            <p:nvPr/>
          </p:nvPicPr>
          <p:blipFill>
            <a:blip r:embed="rId7" cstate="print"/>
            <a:srcRect l="5220" t="16737" r="81136" b="75133"/>
            <a:stretch>
              <a:fillRect/>
            </a:stretch>
          </p:blipFill>
          <p:spPr bwMode="auto">
            <a:xfrm>
              <a:off x="145380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34825" name="Прямоугольник 18"/>
          <p:cNvSpPr>
            <a:spLocks noChangeArrowheads="1"/>
          </p:cNvSpPr>
          <p:nvPr/>
        </p:nvSpPr>
        <p:spPr bwMode="auto">
          <a:xfrm>
            <a:off x="395536" y="116632"/>
            <a:ext cx="8497887" cy="1464231"/>
          </a:xfrm>
          <a:prstGeom prst="round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Стандартизация системы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860032" y="1556792"/>
            <a:ext cx="3960440" cy="754097"/>
            <a:chOff x="0" y="0"/>
            <a:chExt cx="3960440" cy="754097"/>
          </a:xfrm>
          <a:solidFill>
            <a:srgbClr val="9933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0"/>
              <a:ext cx="3960440" cy="754097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36812" y="36812"/>
              <a:ext cx="3886816" cy="68047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tx1"/>
                  </a:solidFill>
                </a:rPr>
                <a:t>ФГТ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860032" y="2420888"/>
            <a:ext cx="3960440" cy="1101171"/>
            <a:chOff x="0" y="855726"/>
            <a:chExt cx="3960440" cy="1101171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855726"/>
              <a:ext cx="3960440" cy="1101171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3755" y="909481"/>
              <a:ext cx="3852930" cy="99366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структуре ООП ДО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860032" y="3717032"/>
            <a:ext cx="3960440" cy="1362685"/>
            <a:chOff x="0" y="2158016"/>
            <a:chExt cx="3960440" cy="1362685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0" y="2158016"/>
              <a:ext cx="3960440" cy="1362685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/>
            <p:nvPr/>
          </p:nvSpPr>
          <p:spPr>
            <a:xfrm>
              <a:off x="66521" y="2224537"/>
              <a:ext cx="3827398" cy="122964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условиям реализации ООП ДО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88024" y="5301208"/>
            <a:ext cx="3960440" cy="1166294"/>
            <a:chOff x="0" y="3749445"/>
            <a:chExt cx="3960440" cy="1166294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Двойная стрелка влево/вправо 34"/>
          <p:cNvSpPr/>
          <p:nvPr/>
        </p:nvSpPr>
        <p:spPr>
          <a:xfrm>
            <a:off x="4355976" y="1844824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войная стрелка влево/вправо 36"/>
          <p:cNvSpPr/>
          <p:nvPr/>
        </p:nvSpPr>
        <p:spPr>
          <a:xfrm>
            <a:off x="4355976" y="2852936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лево/вправо 37"/>
          <p:cNvSpPr/>
          <p:nvPr/>
        </p:nvSpPr>
        <p:spPr>
          <a:xfrm>
            <a:off x="4355976" y="4221088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войная стрелка влево/вправо 38"/>
          <p:cNvSpPr/>
          <p:nvPr/>
        </p:nvSpPr>
        <p:spPr>
          <a:xfrm>
            <a:off x="4283968" y="5733256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4788024" y="5301208"/>
            <a:ext cx="3960440" cy="1166294"/>
            <a:chOff x="0" y="3749445"/>
            <a:chExt cx="3960440" cy="1166294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323528" y="1556792"/>
            <a:ext cx="3960440" cy="754097"/>
            <a:chOff x="0" y="0"/>
            <a:chExt cx="3960440" cy="754097"/>
          </a:xfrm>
          <a:solidFill>
            <a:srgbClr val="33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0" y="0"/>
              <a:ext cx="3960440" cy="754097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Скругленный прямоугольник 4"/>
            <p:cNvSpPr/>
            <p:nvPr/>
          </p:nvSpPr>
          <p:spPr>
            <a:xfrm>
              <a:off x="36812" y="36812"/>
              <a:ext cx="3886816" cy="68047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tx1"/>
                  </a:solidFill>
                </a:rPr>
                <a:t>ФГОС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8" name="Скругленный прямоугольник 4"/>
          <p:cNvSpPr/>
          <p:nvPr/>
        </p:nvSpPr>
        <p:spPr>
          <a:xfrm>
            <a:off x="390049" y="3783553"/>
            <a:ext cx="3827398" cy="1229643"/>
          </a:xfrm>
          <a:prstGeom prst="roundRect">
            <a:avLst/>
          </a:prstGeo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 smtClean="0">
                <a:solidFill>
                  <a:schemeClr val="tx1"/>
                </a:solidFill>
              </a:rPr>
              <a:t>Требования к условиям реализации ООП ДО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23528" y="5301208"/>
            <a:ext cx="3960440" cy="1166294"/>
            <a:chOff x="0" y="3749445"/>
            <a:chExt cx="3960440" cy="1166294"/>
          </a:xfr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результату  ООП ДО</a:t>
              </a:r>
              <a:endParaRPr lang="ru-RU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2" name="Скругленный прямоугольник 4"/>
          <p:cNvSpPr/>
          <p:nvPr/>
        </p:nvSpPr>
        <p:spPr>
          <a:xfrm>
            <a:off x="323528" y="2492896"/>
            <a:ext cx="3852930" cy="993661"/>
          </a:xfrm>
          <a:prstGeom prst="roundRect">
            <a:avLst/>
          </a:prstGeo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 smtClean="0">
                <a:solidFill>
                  <a:schemeClr val="tx1"/>
                </a:solidFill>
              </a:rPr>
              <a:t>Требования к структуре ООП ДО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Структура основной образовательной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r>
              <a:rPr lang="ru-RU" dirty="0" smtClean="0"/>
              <a:t>Пояснительная записка</a:t>
            </a:r>
          </a:p>
          <a:p>
            <a:r>
              <a:rPr lang="ru-RU" dirty="0" smtClean="0"/>
              <a:t>Планируемые результаты как </a:t>
            </a:r>
            <a:r>
              <a:rPr lang="ru-RU" b="1" dirty="0" smtClean="0"/>
              <a:t>целевые ориентиры</a:t>
            </a:r>
            <a:r>
              <a:rPr lang="ru-RU" dirty="0" smtClean="0"/>
              <a:t> освоения Программы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060848"/>
            <a:ext cx="7920880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Целевой раздел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Целевой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Цели и задачи </a:t>
            </a:r>
            <a:r>
              <a:rPr lang="ru-RU" dirty="0" smtClean="0"/>
              <a:t>реализации Программы</a:t>
            </a:r>
          </a:p>
          <a:p>
            <a:r>
              <a:rPr lang="ru-RU" b="1" dirty="0" smtClean="0"/>
              <a:t>Принципы и подходы </a:t>
            </a:r>
            <a:r>
              <a:rPr lang="ru-RU" dirty="0" smtClean="0"/>
              <a:t>к формированию Программы</a:t>
            </a:r>
          </a:p>
          <a:p>
            <a:r>
              <a:rPr lang="ru-RU" b="1" dirty="0" smtClean="0"/>
              <a:t>Значимые характеристики</a:t>
            </a:r>
            <a:r>
              <a:rPr lang="ru-RU" dirty="0" smtClean="0"/>
              <a:t>, в т.ч. характеристики особенностей развития детей раннего и дошкольного возраста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060848"/>
            <a:ext cx="7920880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Пояснительная записка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Целевой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3800" dirty="0" smtClean="0"/>
              <a:t>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r>
              <a:rPr lang="ru-RU" sz="3800" dirty="0" smtClean="0"/>
              <a:t>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r>
              <a:rPr lang="ru-RU" sz="3800" dirty="0" smtClean="0"/>
              <a:t>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3800" dirty="0" smtClean="0"/>
              <a:t>особенности образовательной деятельности разных видов и культурных практик;</a:t>
            </a:r>
          </a:p>
          <a:p>
            <a:r>
              <a:rPr lang="ru-RU" sz="3800" dirty="0" smtClean="0"/>
              <a:t>способы и направления поддержки детской инициативы;</a:t>
            </a:r>
          </a:p>
          <a:p>
            <a:r>
              <a:rPr lang="ru-RU" sz="3800" dirty="0" smtClean="0"/>
              <a:t>особенности взаимодействия педагогического коллектива с семьями воспитанников;</a:t>
            </a:r>
          </a:p>
          <a:p>
            <a:r>
              <a:rPr lang="ru-RU" sz="3800" dirty="0" smtClean="0"/>
              <a:t>иные характеристики содержания Программы, наиболее существенные с точки зрения авторов Программы.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268760"/>
            <a:ext cx="7920880" cy="93610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Часть ОП, формируемая участниками образовательных отношений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специфику национальных,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и иных условий, в которых осуществляется образовательная деятельность;</a:t>
            </a:r>
          </a:p>
          <a:p>
            <a:r>
              <a:rPr lang="ru-RU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r>
              <a:rPr lang="ru-RU" dirty="0" smtClean="0"/>
              <a:t>сложившиеся традиции Организации или Группы.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Включает различные направления, выбранные участниками образовательных отношений из числа парциальных и иных программ и/или созданных ими самостоятельно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068960"/>
            <a:ext cx="8208912" cy="12241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Учитывает образовательные потребности, интересы и мотивы детей, членов их семей и педагогов и, в частности, может быть ориентирована на: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Содержание коррекционной работы и (или) инклюзивного образования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Содержит специальные условия для получения образования детьми с ограниченными возможностями здоровья, в том числе</a:t>
            </a:r>
          </a:p>
          <a:p>
            <a:r>
              <a:rPr lang="ru-RU" dirty="0" smtClean="0"/>
              <a:t>механизмы адаптации Программы для указанных детей, </a:t>
            </a:r>
          </a:p>
          <a:p>
            <a:r>
              <a:rPr lang="ru-RU" dirty="0" smtClean="0"/>
              <a:t>использование специальных образовательных программ и методов, </a:t>
            </a:r>
          </a:p>
          <a:p>
            <a:r>
              <a:rPr lang="ru-RU" dirty="0" smtClean="0"/>
              <a:t>специальных методических пособий и дидактических материалов, </a:t>
            </a:r>
          </a:p>
          <a:p>
            <a:r>
              <a:rPr lang="ru-RU" dirty="0" smtClean="0"/>
              <a:t>проведение групповых и индивидуальных коррекционных занятий и осуществления квалифицированной коррекции нарушений их развития.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Направлены на:</a:t>
            </a:r>
          </a:p>
          <a:p>
            <a:r>
              <a:rPr lang="ru-RU" dirty="0" smtClean="0"/>
              <a:t>обеспечение коррекции нарушений развития, оказание детям квалифицированной помощи в освоении Программы;</a:t>
            </a:r>
          </a:p>
          <a:p>
            <a:r>
              <a:rPr lang="ru-RU" dirty="0" smtClean="0"/>
              <a:t>освоение детьми ООП ДО, их разностороннее развитие.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Оформление Программы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114800" cy="639762"/>
          </a:xfrm>
          <a:prstGeom prst="roundRect">
            <a:avLst/>
          </a:prstGeom>
          <a:solidFill>
            <a:srgbClr val="66CCFF"/>
          </a:solidFill>
        </p:spPr>
        <p:txBody>
          <a:bodyPr>
            <a:noAutofit/>
          </a:bodyPr>
          <a:lstStyle/>
          <a:p>
            <a:r>
              <a:rPr lang="ru-RU" sz="2000" dirty="0" smtClean="0"/>
              <a:t>ООП не соответствует содержанию одной из Примерных программ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33424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Обязательная часть </a:t>
            </a:r>
            <a:r>
              <a:rPr lang="ru-RU" dirty="0" smtClean="0"/>
              <a:t>представлена развёрнуто</a:t>
            </a:r>
          </a:p>
          <a:p>
            <a:r>
              <a:rPr lang="ru-RU" dirty="0" smtClean="0"/>
              <a:t>Целевой раздел</a:t>
            </a:r>
          </a:p>
          <a:p>
            <a:r>
              <a:rPr lang="ru-RU" dirty="0" smtClean="0"/>
              <a:t>Содержательный раздел</a:t>
            </a:r>
          </a:p>
          <a:p>
            <a:r>
              <a:rPr lang="ru-RU" dirty="0" smtClean="0"/>
              <a:t>Организационный раздел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669751"/>
          </a:xfrm>
          <a:prstGeom prst="roundRect">
            <a:avLst/>
          </a:prstGeom>
          <a:solidFill>
            <a:srgbClr val="CC99FF"/>
          </a:solidFill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r>
              <a:rPr lang="ru-RU" sz="8000" dirty="0" smtClean="0"/>
              <a:t>ООП  соответствует содержанию одной из Примерных программ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262237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Обязательная часть </a:t>
            </a:r>
            <a:r>
              <a:rPr lang="ru-RU" dirty="0" smtClean="0"/>
              <a:t>оформляется в виде ссылки на соответствующую Примерную программу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4581128"/>
            <a:ext cx="8136904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</a:t>
            </a:r>
            <a:r>
              <a:rPr lang="ru-RU" sz="2000" b="1" smtClean="0">
                <a:solidFill>
                  <a:schemeClr val="tx1"/>
                </a:solidFill>
              </a:rPr>
              <a:t>образовательных отношений </a:t>
            </a:r>
            <a:r>
              <a:rPr lang="ru-RU" sz="2000" b="1" dirty="0" smtClean="0">
                <a:solidFill>
                  <a:schemeClr val="tx1"/>
                </a:solidFill>
              </a:rPr>
              <a:t>парциальных программ, методик, форм организации образовательной работы.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Дополнительный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204864"/>
            <a:ext cx="8208912" cy="158417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Текст краткой презентации Программы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4437112"/>
            <a:ext cx="3600400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Ориентирован на родителей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437112"/>
            <a:ext cx="3456384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Доступен для ознакомления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411760" y="3789040"/>
            <a:ext cx="45719" cy="648072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804248" y="3789040"/>
            <a:ext cx="45719" cy="648072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Содержание краткой презентации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Возрастные и иные </a:t>
            </a:r>
            <a:r>
              <a:rPr lang="ru-RU" b="1" dirty="0" smtClean="0"/>
              <a:t>категории детей</a:t>
            </a:r>
            <a:r>
              <a:rPr lang="ru-RU" dirty="0" smtClean="0"/>
              <a:t>, на которых ориентирована Программа, в том числе категории детей с ОВЗ;</a:t>
            </a:r>
          </a:p>
          <a:p>
            <a:r>
              <a:rPr lang="ru-RU" dirty="0" smtClean="0"/>
              <a:t>Используемые </a:t>
            </a:r>
            <a:r>
              <a:rPr lang="ru-RU" b="1" dirty="0" smtClean="0"/>
              <a:t>Примерные программы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Характеристика взаимодействия </a:t>
            </a:r>
            <a:r>
              <a:rPr lang="ru-RU" dirty="0" smtClean="0"/>
              <a:t>педагогического коллектива с семьями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III</a:t>
            </a:r>
            <a:r>
              <a:rPr lang="ru-RU" sz="4000" b="1" dirty="0" smtClean="0"/>
              <a:t>.  Требования к условиям </a:t>
            </a:r>
          </a:p>
          <a:p>
            <a:pPr>
              <a:buNone/>
            </a:pPr>
            <a:r>
              <a:rPr lang="ru-RU" sz="4000" b="1" dirty="0" smtClean="0"/>
              <a:t>          реализации ООП ДО</a:t>
            </a:r>
            <a:endParaRPr lang="ru-RU" sz="40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87824" y="3212976"/>
            <a:ext cx="2952328" cy="2880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Условия реализации Программы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3933056"/>
            <a:ext cx="2160240" cy="201622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Психолого-педагогические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216" y="4077072"/>
            <a:ext cx="2376264" cy="187220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Развивающая предметно-пространственная среда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1340768"/>
            <a:ext cx="2160240" cy="1944216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Финансовые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47864" y="548680"/>
            <a:ext cx="2376264" cy="1944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Материально-технические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1196752"/>
            <a:ext cx="2160240" cy="2088232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Кадровые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411760" y="4725144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282888">
            <a:off x="2608506" y="3184257"/>
            <a:ext cx="75678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2492896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193044">
            <a:off x="6009060" y="3138618"/>
            <a:ext cx="527621" cy="889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5400000">
            <a:off x="6012160" y="4653136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ФГОС ДО.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Структура документа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3800" b="1" dirty="0" smtClean="0"/>
          </a:p>
          <a:p>
            <a:endParaRPr lang="ru-RU" sz="3800" b="1" dirty="0" smtClean="0"/>
          </a:p>
          <a:p>
            <a:endParaRPr lang="ru-RU" sz="4500" b="1" dirty="0" smtClean="0"/>
          </a:p>
          <a:p>
            <a:endParaRPr lang="ru-RU" sz="4500" b="1" dirty="0" smtClean="0"/>
          </a:p>
          <a:p>
            <a:r>
              <a:rPr lang="ru-RU" sz="5500" b="1" dirty="0" smtClean="0"/>
              <a:t>К психолого-педагогическим условиям</a:t>
            </a:r>
          </a:p>
          <a:p>
            <a:r>
              <a:rPr lang="ru-RU" sz="5500" b="1" dirty="0" smtClean="0"/>
              <a:t>К развивающей предметно-пространственной среде</a:t>
            </a:r>
          </a:p>
          <a:p>
            <a:r>
              <a:rPr lang="ru-RU" sz="5500" b="1" dirty="0" smtClean="0"/>
              <a:t>К кадровым условиям</a:t>
            </a:r>
          </a:p>
          <a:p>
            <a:r>
              <a:rPr lang="ru-RU" sz="5500" b="1" dirty="0" smtClean="0"/>
              <a:t>К материально-техническим условиям</a:t>
            </a:r>
          </a:p>
          <a:p>
            <a:r>
              <a:rPr lang="ru-RU" sz="5500" b="1" dirty="0" smtClean="0"/>
              <a:t>К финансовым условиям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72816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I.</a:t>
            </a:r>
            <a:r>
              <a:rPr lang="ru-RU" sz="2600" b="1" dirty="0" smtClean="0">
                <a:solidFill>
                  <a:schemeClr val="tx1"/>
                </a:solidFill>
              </a:rPr>
              <a:t> ОБЩИЕ ПОЛОЖЕНИЯ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564904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II.</a:t>
            </a:r>
            <a:r>
              <a:rPr lang="ru-RU" sz="2600" b="1" dirty="0" smtClean="0">
                <a:solidFill>
                  <a:schemeClr val="tx1"/>
                </a:solidFill>
              </a:rPr>
              <a:t> ТРЕБОВАНИЯ К СТРУКТУРЕ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356992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III.</a:t>
            </a:r>
            <a:r>
              <a:rPr lang="ru-RU" sz="2600" b="1" dirty="0" smtClean="0">
                <a:solidFill>
                  <a:schemeClr val="tx1"/>
                </a:solidFill>
              </a:rPr>
              <a:t> ТРЕБОВАНИЯ К УСЛОВИЯМ РЕАЛИЗАЦИИ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5589240"/>
            <a:ext cx="8064896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IV</a:t>
            </a:r>
            <a:r>
              <a:rPr lang="ru-RU" sz="2600" b="1" dirty="0" smtClean="0">
                <a:solidFill>
                  <a:schemeClr val="tx1"/>
                </a:solidFill>
              </a:rPr>
              <a:t>. ТРЕБОВАНИЯ К РЕЗУЛЬТАТАМ ОСВОЕНИЯ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Психолого-педагогические условия реализации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Уважение взрослых к человеческому достоинству детей, формирование и поддержка их положительной самооценки, уверенности в собственных возможностях и способностях;</a:t>
            </a:r>
          </a:p>
          <a:p>
            <a:r>
              <a:rPr lang="ru-RU" dirty="0" smtClean="0"/>
              <a:t>Использование в образовательной деятельности форм и методов работы с детьми, соответствующих их 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r>
              <a:rPr lang="ru-RU" dirty="0" smtClean="0"/>
              <a:t>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</a:p>
          <a:p>
            <a:r>
              <a:rPr lang="ru-RU" dirty="0" smtClean="0"/>
              <a:t>Поддержка взрослыми положительного, доброжелательного отношения детей друг к другу и взаимодействия детей друг с другом в разных видах деятельности;</a:t>
            </a:r>
          </a:p>
          <a:p>
            <a:r>
              <a:rPr lang="ru-RU" dirty="0" smtClean="0"/>
              <a:t>Поддержка инициативы и самостоятельности детей в специфических для них видах деятельности;</a:t>
            </a:r>
          </a:p>
          <a:p>
            <a:r>
              <a:rPr lang="ru-RU" dirty="0" smtClean="0"/>
              <a:t>Возможность выбора детьми материалов, видов активности, участников совместной деятельности и общения;</a:t>
            </a:r>
          </a:p>
          <a:p>
            <a:r>
              <a:rPr lang="ru-RU" dirty="0" smtClean="0"/>
              <a:t>Защита детей от всех форм физического и психического насилия;</a:t>
            </a:r>
          </a:p>
          <a:p>
            <a:r>
              <a:rPr lang="ru-RU" dirty="0" smtClean="0"/>
              <a:t>Поддержка родителей в воспитании детей, охране и укреплении их здоровья, вовлечение семей непосредственно в образовательную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Оценка индивидуального развития детей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8352929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7178"/>
                <a:gridCol w="3285390"/>
                <a:gridCol w="3240361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Педагогическая диагностика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Психологическая диагностика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Назначение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Выявление и изучение индивидуально-психологических особенностей детей (используется при необходимости)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Кто проводит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Педагогический работник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Квалифицированный специалист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173500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Использование полученных результатов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Исключительно для решения образовательных задач: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индивидуализации образования;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оптимизации работы с группой детей.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решения задач психологического сопровождения и проведения квалифицированной коррекции развития детей.</a:t>
                      </a:r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Участие ребёнка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Свободное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Допускается только с согласия родителей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непосредственное общение с каждым ребенком;</a:t>
            </a:r>
          </a:p>
          <a:p>
            <a:r>
              <a:rPr lang="ru-RU" dirty="0" smtClean="0"/>
              <a:t>уважительное отношение к каждому ребенку, к его чувствам и потребностям;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988840"/>
            <a:ext cx="7992888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Обеспечение эмоционального благополучия через: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свободного выбора детьми деятельности, участников совместной деятельности;</a:t>
            </a:r>
          </a:p>
          <a:p>
            <a:r>
              <a:rPr lang="ru-RU" dirty="0" smtClean="0"/>
              <a:t>создание условий для принятия детьми решений, выражения своих чувств и мыслей;</a:t>
            </a:r>
          </a:p>
          <a:p>
            <a:r>
              <a:rPr lang="ru-RU" dirty="0" err="1" smtClean="0"/>
              <a:t>недирективную</a:t>
            </a:r>
            <a:r>
              <a:rPr lang="ru-RU" dirty="0" smtClean="0"/>
              <a:t> помощь детям, поддержку детской инициативы и самостоятельности в разных видах деятельности;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556792"/>
            <a:ext cx="7992888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2. Поддержку индивидуальности и инициативы детей через: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позитивных, доброжелательных отношений между детьми, в том числе принадлежащими к разным национально-культурным, религиозным общностям и социальным слоям, а также имеющими различные (в том числе ограниченные) возможности здоровья;</a:t>
            </a:r>
          </a:p>
          <a:p>
            <a:r>
              <a:rPr lang="ru-RU" dirty="0" smtClean="0"/>
              <a:t>развитие коммуникативных способностей детей, позволяющих разрешать конфликтные ситуации со сверстниками;</a:t>
            </a:r>
          </a:p>
          <a:p>
            <a:r>
              <a:rPr lang="ru-RU" dirty="0" smtClean="0"/>
              <a:t>развитие умения детей работать в группе сверстников;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12241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3. Установление правил взаимодействия в разных ситуациях: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овладения культурными средствами деятельности;</a:t>
            </a:r>
          </a:p>
          <a:p>
            <a:r>
              <a:rPr lang="ru-RU" dirty="0" smtClean="0"/>
              <a:t>организацию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  </a:r>
          </a:p>
          <a:p>
            <a:r>
              <a:rPr lang="ru-RU" dirty="0" smtClean="0"/>
              <a:t>поддержку спонтанной игры детей, ее обогащение, обеспечение игрового времени и пространства;</a:t>
            </a:r>
          </a:p>
          <a:p>
            <a:r>
              <a:rPr lang="ru-RU" dirty="0" smtClean="0"/>
              <a:t>оценку индивидуального развития детей;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4. Построение вариативного развивающего образования, ориентированного на зону ближайшего развития каждого ребенка), через: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48965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5. Взаимодействие с родителями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 ДОО должны быть созданы условия для: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Профессионального развития педагогических и руководящих работников, в том числе их дополнительного профессионального образования;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212976"/>
            <a:ext cx="8208912" cy="165618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Консультативной поддержки педагогических работников и родителей по вопросам образования и охраны здоровья детей, в том числе инклюзивного образования (в случае его организации);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5085184"/>
            <a:ext cx="8208912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Организационно-методического сопровождения процесса реализации Программы, в том числе во взаимодействии со сверстниками и взрослыми.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Условия для работы с детьми с ОВЗ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223224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коррекционной работы с детьми с ОВЗ в Группах комбинированной направленности, должны создаваться условия в соответствии с перечнем и планом реализации </a:t>
            </a:r>
            <a:r>
              <a:rPr lang="ru-RU" sz="2000" b="1" dirty="0" smtClean="0">
                <a:solidFill>
                  <a:srgbClr val="C00000"/>
                </a:solidFill>
              </a:rPr>
              <a:t>индивидуально ориентированных коррекционных мероприятий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365104"/>
            <a:ext cx="8208912" cy="165618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Работа с детьми-инвалидами, осваивающими Программу, должна учитывать </a:t>
            </a:r>
            <a:r>
              <a:rPr lang="ru-RU" sz="2000" b="1" dirty="0" smtClean="0">
                <a:solidFill>
                  <a:srgbClr val="C00000"/>
                </a:solidFill>
              </a:rPr>
              <a:t>индивидуальную программу реабилитации ребенка-инвалида.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Организация должна создавать возможности: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предоставления информации о Программе семье и всем заинтересованным лицам, вовлеченным в образовательную деятельность, а также широкой общественности;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212976"/>
            <a:ext cx="8208912" cy="151216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взрослых по поиску, использованию материалов, обеспечивающих реализацию Программы, в том числе в информационной среде;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869160"/>
            <a:ext cx="8208912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обсуждения с родителями детей вопросов, связанных с реализацией Программы.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</a:t>
            </a:r>
            <a:r>
              <a:rPr lang="ru-RU" sz="4000" b="1" dirty="0" smtClean="0"/>
              <a:t>.  Общие положения</a:t>
            </a:r>
            <a:endParaRPr lang="ru-RU" sz="40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Организации</a:t>
            </a:r>
          </a:p>
          <a:p>
            <a:r>
              <a:rPr lang="ru-RU" dirty="0" smtClean="0"/>
              <a:t>Группы</a:t>
            </a:r>
          </a:p>
          <a:p>
            <a:r>
              <a:rPr lang="ru-RU" dirty="0" smtClean="0"/>
              <a:t>Территории, приспособленной для реализации Программы</a:t>
            </a:r>
          </a:p>
          <a:p>
            <a:r>
              <a:rPr lang="ru-RU" dirty="0" smtClean="0"/>
              <a:t>Материалов, оборудования и инвентаря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Максимальную реализацию образовательного потенциала пространства Организации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общения и совместной деятельности детей (в том числе детей разного возраста) и взрослых</a:t>
            </a:r>
          </a:p>
          <a:p>
            <a:r>
              <a:rPr lang="ru-RU" dirty="0" smtClean="0"/>
              <a:t>двигательной активности детей</a:t>
            </a:r>
          </a:p>
          <a:p>
            <a:r>
              <a:rPr lang="ru-RU" dirty="0" smtClean="0"/>
              <a:t>уединения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2. Возможность: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реализацию различных образовательных программ;</a:t>
            </a:r>
          </a:p>
          <a:p>
            <a:r>
              <a:rPr lang="ru-RU" dirty="0" smtClean="0"/>
              <a:t>Необходимые условия в случае организации инклюзивного образования;</a:t>
            </a:r>
          </a:p>
          <a:p>
            <a:r>
              <a:rPr lang="ru-RU" dirty="0" smtClean="0"/>
              <a:t>учет национально-культурных, климатических условий, в которых осуществляется образовательная деятельность; </a:t>
            </a:r>
          </a:p>
          <a:p>
            <a:r>
              <a:rPr lang="ru-RU" dirty="0" smtClean="0"/>
              <a:t>учет возрастных особенностей детей.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57606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Развивающая предметно-пространственная среда должна быть: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9933FF"/>
                </a:solidFill>
              </a:rPr>
              <a:t>1. Содержательно-насыщенной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9999"/>
                </a:solidFill>
              </a:rPr>
              <a:t>2. Трансформируемой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70C0"/>
                </a:solidFill>
              </a:rPr>
              <a:t>3. Полифункциональной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4. Вариативной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5. Доступной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B050"/>
                </a:solidFill>
              </a:rPr>
              <a:t>6. Безопасной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Насыщенность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556792"/>
            <a:ext cx="172819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Соответствует возрастным возможностям детей и содержанию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1628800"/>
            <a:ext cx="66967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Включает оснащение: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2636912"/>
            <a:ext cx="1296144" cy="345638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Средства обучения (в т.ч. технические)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63888" y="2636912"/>
            <a:ext cx="1224136" cy="345638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Соответствующие материалы (в т.ч. расходные)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20072" y="2636912"/>
            <a:ext cx="3456384" cy="115212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Оборудование и инвентарь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4005064"/>
            <a:ext cx="936104" cy="208823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игро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4005064"/>
            <a:ext cx="1080120" cy="208823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спортивный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68344" y="4005064"/>
            <a:ext cx="1008112" cy="216024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оздоровительный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Насыщенность среды </a:t>
            </a:r>
            <a:r>
              <a:rPr lang="ru-RU" sz="2200" b="1" dirty="0" smtClean="0">
                <a:solidFill>
                  <a:schemeClr val="bg1"/>
                </a:solidFill>
              </a:rPr>
              <a:t>(продолжение)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556792"/>
            <a:ext cx="82809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</a:rPr>
              <a:t>Образовательное пространство обеспечивает</a:t>
            </a:r>
            <a:endParaRPr lang="ru-RU" sz="3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40352" y="2564904"/>
            <a:ext cx="1008112" cy="352839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Возможность само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Выра</a:t>
            </a: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жения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16216" y="2564904"/>
            <a:ext cx="1152128" cy="352839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Эмоциональное благополучие </a:t>
            </a:r>
            <a:r>
              <a:rPr lang="ru-RU" sz="1600" dirty="0" smtClean="0">
                <a:solidFill>
                  <a:schemeClr val="tx1"/>
                </a:solidFill>
              </a:rPr>
              <a:t>во </a:t>
            </a:r>
            <a:r>
              <a:rPr lang="ru-RU" sz="1600" dirty="0" err="1" smtClean="0">
                <a:solidFill>
                  <a:schemeClr val="tx1"/>
                </a:solidFill>
              </a:rPr>
              <a:t>взаимо</a:t>
            </a:r>
            <a:r>
              <a:rPr lang="ru-RU" sz="1600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действии с пред-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метно-пространственным</a:t>
            </a:r>
            <a:r>
              <a:rPr lang="ru-RU" sz="1600" dirty="0" smtClean="0">
                <a:solidFill>
                  <a:schemeClr val="tx1"/>
                </a:solidFill>
              </a:rPr>
              <a:t> окружением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5976664" cy="100811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Активность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(для всех категорий воспитанников):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3573016"/>
            <a:ext cx="936104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игро-вую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5656" y="3573016"/>
            <a:ext cx="936104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позна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ватель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ную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83768" y="3573016"/>
            <a:ext cx="1008112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творческую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056" y="3573016"/>
            <a:ext cx="1368152" cy="252028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двигательную </a:t>
            </a:r>
            <a:r>
              <a:rPr lang="ru-RU" sz="1600" dirty="0" smtClean="0">
                <a:solidFill>
                  <a:schemeClr val="tx1"/>
                </a:solidFill>
              </a:rPr>
              <a:t>(в т.ч. развитие крупной и мелкой моторики, участие в </a:t>
            </a:r>
            <a:r>
              <a:rPr lang="ru-RU" sz="1600" dirty="0" err="1" smtClean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/играх и  соревнованиях)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63888" y="3573016"/>
            <a:ext cx="1440160" cy="252028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исследова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тельскую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(экспериментирование с доступными материала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ми, в т.ч. с песком и водой) 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bg1"/>
                </a:solidFill>
              </a:rPr>
              <a:t>Трансформируемость</a:t>
            </a:r>
            <a:r>
              <a:rPr lang="ru-RU" sz="4000" b="1" dirty="0" smtClean="0">
                <a:solidFill>
                  <a:schemeClr val="bg1"/>
                </a:solidFill>
              </a:rPr>
              <a:t>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989040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600" b="1" u="sng" dirty="0" smtClean="0"/>
              <a:t>Возможность изменений </a:t>
            </a:r>
            <a:r>
              <a:rPr lang="ru-RU" sz="3600" b="1" dirty="0" smtClean="0"/>
              <a:t>предметно-пространственной среды в зависимости от образовательной ситуации, в том числе от меняющихся интересов и возможностей детей</a:t>
            </a:r>
            <a:endParaRPr lang="ru-RU" sz="36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bg1"/>
                </a:solidFill>
              </a:rPr>
              <a:t>Полифункциональность</a:t>
            </a:r>
            <a:r>
              <a:rPr lang="ru-RU" sz="4000" b="1" dirty="0" smtClean="0">
                <a:solidFill>
                  <a:schemeClr val="bg1"/>
                </a:solidFill>
              </a:rPr>
              <a:t>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224136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Отсутствие жёстко закреплённых способов употребления предметов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068960"/>
            <a:ext cx="4104456" cy="30243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Возможность разнообразного использования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различных составляющих предметной среды (детской мебели, матов, мягких модулей, ширм и т.д.)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2996952"/>
            <a:ext cx="381642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Наличие полифункциональных предметов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(в т. ч. природных материалов, пригодных для использования в разных видах детской активности, в т. ч. в качестве предметов-заместителей в детской игре)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Вариативность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628800"/>
            <a:ext cx="4104456" cy="1008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Наличие различных пространств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игры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5696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</a:t>
            </a:r>
            <a:r>
              <a:rPr lang="ru-RU" sz="2000" b="1" dirty="0" err="1" smtClean="0">
                <a:solidFill>
                  <a:schemeClr val="tx1"/>
                </a:solidFill>
              </a:rPr>
              <a:t>конструирова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</a:t>
            </a:r>
            <a:r>
              <a:rPr lang="ru-RU" sz="2000" b="1" dirty="0" err="1" smtClean="0">
                <a:solidFill>
                  <a:schemeClr val="tx1"/>
                </a:solidFill>
              </a:rPr>
              <a:t>уедине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 пр.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44008" y="1556792"/>
            <a:ext cx="1800200" cy="46085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Наличие </a:t>
            </a:r>
            <a:r>
              <a:rPr lang="ru-RU" sz="2000" b="1" dirty="0" err="1" smtClean="0">
                <a:solidFill>
                  <a:schemeClr val="tx1"/>
                </a:solidFill>
              </a:rPr>
              <a:t>разнообраз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ных</a:t>
            </a:r>
            <a:r>
              <a:rPr lang="ru-RU" sz="2000" b="1" dirty="0" smtClean="0">
                <a:solidFill>
                  <a:schemeClr val="tx1"/>
                </a:solidFill>
              </a:rPr>
              <a:t> материалов, игр, игрушек и </a:t>
            </a:r>
            <a:r>
              <a:rPr lang="ru-RU" sz="2000" b="1" dirty="0" err="1" smtClean="0">
                <a:solidFill>
                  <a:schemeClr val="tx1"/>
                </a:solidFill>
              </a:rPr>
              <a:t>оборудова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r>
              <a:rPr lang="ru-RU" sz="2000" b="1" dirty="0" smtClean="0">
                <a:solidFill>
                  <a:schemeClr val="tx1"/>
                </a:solidFill>
              </a:rPr>
              <a:t>, обеспечивающих свободный выбор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1556792"/>
            <a:ext cx="2232248" cy="46085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Периодическая сменяемость игрового материала, появление новых предметов, стимулирующих игровую, двигательную, познавательную и исследовательскую активность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Доступность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556792"/>
            <a:ext cx="2664296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Доступность всех помещений, где осуществляется образовательная деятельность (в том числе для детей с ОВЗ)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556792"/>
            <a:ext cx="280831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Свободный доступ воспитанников к играм, игрушкам, материалам, пособиям, обеспечивающим все основные виды детской активности (в том числе для детей с ОВЗ)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1556792"/>
            <a:ext cx="244827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Исправность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 и сохранность материалов и оборудования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Документы, лежащие в основе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разработки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456383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r>
              <a:rPr lang="ru-RU" sz="3600" dirty="0" smtClean="0"/>
              <a:t>Конституция Российской Федерации</a:t>
            </a:r>
          </a:p>
          <a:p>
            <a:r>
              <a:rPr lang="ru-RU" sz="3600" dirty="0" smtClean="0"/>
              <a:t>Закон об образовании в Российской Федерации</a:t>
            </a:r>
          </a:p>
          <a:p>
            <a:r>
              <a:rPr lang="ru-RU" sz="3600" dirty="0" smtClean="0"/>
              <a:t>Конвенция ООН</a:t>
            </a:r>
            <a:endParaRPr lang="ru-RU" sz="3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Безопасность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132856"/>
            <a:ext cx="8208912" cy="31683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Соответствие всех  элементов требованиям по обеспечению надежности и безопасности их использования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Компетенция ДОО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600" b="1" dirty="0" smtClean="0"/>
              <a:t>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Программы</a:t>
            </a:r>
            <a:endParaRPr lang="ru-RU" sz="3600" b="1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Реализация Программы обеспечивается кадрами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800" b="1" dirty="0" smtClean="0"/>
          </a:p>
          <a:p>
            <a:endParaRPr lang="ru-RU" sz="800" b="1" dirty="0" smtClean="0"/>
          </a:p>
          <a:p>
            <a:r>
              <a:rPr lang="ru-RU" sz="3600" b="1" dirty="0" smtClean="0"/>
              <a:t>Научные работники Организации</a:t>
            </a:r>
          </a:p>
          <a:p>
            <a:r>
              <a:rPr lang="ru-RU" sz="3600" b="1" dirty="0" smtClean="0"/>
              <a:t>Иные работники Организации, в том числе осуществляющие финансовую и хозяйственную деятельности, охрану жизни и здоровья детей</a:t>
            </a:r>
            <a:endParaRPr lang="ru-RU" sz="3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Руководящими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34888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Педагогическими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06896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Учебно-вспомогательными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78904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Административно-хозяйственными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509120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 реализации Программы могут также участвовать: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7544" y="4077072"/>
            <a:ext cx="8208912" cy="208823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Рекомендуется предусматривать должности соответствующих педагогических работников для каждой Группы для детей с ограниченными возможностями здоровья</a:t>
            </a: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Кадровый состав при работе в группах для детей с ОВЗ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500" b="1" dirty="0" smtClean="0"/>
              <a:t>Дополнительно предусматриваются должности педагогических работников, имеющих соответствующую </a:t>
            </a:r>
            <a:r>
              <a:rPr lang="ru-RU" sz="3500" b="1" u="sng" dirty="0" smtClean="0"/>
              <a:t>квалификацию</a:t>
            </a:r>
            <a:r>
              <a:rPr lang="ru-RU" sz="3500" b="1" dirty="0" smtClean="0"/>
              <a:t> для работы с детьми с ОВЗ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Требования к материально-техническим условиям включают: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1. Требования, определяемые в соответствии с </a:t>
            </a:r>
            <a:r>
              <a:rPr lang="ru-RU" b="1" dirty="0" err="1" smtClean="0">
                <a:solidFill>
                  <a:srgbClr val="0070C0"/>
                </a:solidFill>
              </a:rPr>
              <a:t>СанПиН</a:t>
            </a:r>
            <a:r>
              <a:rPr lang="ru-RU" b="1" dirty="0" smtClean="0"/>
              <a:t>;</a:t>
            </a:r>
          </a:p>
          <a:p>
            <a:pPr>
              <a:buNone/>
            </a:pPr>
            <a:r>
              <a:rPr lang="ru-RU" b="1" dirty="0" smtClean="0"/>
              <a:t>	2. Требования, определяемые в соответствии с </a:t>
            </a:r>
            <a:r>
              <a:rPr lang="ru-RU" b="1" dirty="0" smtClean="0">
                <a:solidFill>
                  <a:srgbClr val="0070C0"/>
                </a:solidFill>
              </a:rPr>
              <a:t>правилами пожарной безопасности</a:t>
            </a:r>
            <a:r>
              <a:rPr lang="ru-RU" b="1" dirty="0" smtClean="0"/>
              <a:t>;</a:t>
            </a:r>
          </a:p>
          <a:p>
            <a:pPr>
              <a:buNone/>
            </a:pPr>
            <a:r>
              <a:rPr lang="ru-RU" b="1" dirty="0" smtClean="0"/>
              <a:t>	3. Требования к </a:t>
            </a:r>
            <a:r>
              <a:rPr lang="ru-RU" b="1" dirty="0" smtClean="0">
                <a:solidFill>
                  <a:srgbClr val="0070C0"/>
                </a:solidFill>
              </a:rPr>
              <a:t>средствам обучения и воспитания </a:t>
            </a:r>
            <a:r>
              <a:rPr lang="ru-RU" b="1" dirty="0" smtClean="0"/>
              <a:t>в соответствии с возрастом и индивидуальными особенностями развития детей;</a:t>
            </a:r>
          </a:p>
          <a:p>
            <a:pPr>
              <a:buNone/>
            </a:pPr>
            <a:r>
              <a:rPr lang="ru-RU" b="1" dirty="0" smtClean="0"/>
              <a:t>	4. Требования к </a:t>
            </a:r>
            <a:r>
              <a:rPr lang="ru-RU" b="1" dirty="0" smtClean="0">
                <a:solidFill>
                  <a:srgbClr val="0070C0"/>
                </a:solidFill>
              </a:rPr>
              <a:t>оснащенности помещений </a:t>
            </a:r>
            <a:r>
              <a:rPr lang="ru-RU" b="1" dirty="0" smtClean="0"/>
              <a:t>развивающей предметно-пространственной среды;</a:t>
            </a:r>
          </a:p>
          <a:p>
            <a:pPr>
              <a:buNone/>
            </a:pPr>
            <a:r>
              <a:rPr lang="ru-RU" b="1" dirty="0" smtClean="0"/>
              <a:t>	5. Требования </a:t>
            </a:r>
            <a:r>
              <a:rPr lang="ru-RU" b="1" dirty="0" smtClean="0">
                <a:solidFill>
                  <a:srgbClr val="0070C0"/>
                </a:solidFill>
              </a:rPr>
              <a:t>к материально-техническому обеспечению программы </a:t>
            </a:r>
            <a:r>
              <a:rPr lang="ru-RU" b="1" dirty="0" smtClean="0"/>
              <a:t>(учебно-методический комплект, оборудование, оснащение).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Финансовые условия реализации Программы должны: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4032448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Обеспечивать возможность выполнения требований Стандарта к условиям реализации и структуре Программы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628800"/>
            <a:ext cx="4032448" cy="223224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Обеспечивать реализацию обязательной части Программы и части, формируемой участниками образовательных отношений, учитывая вариативность индивидуальных траекторий развития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4005064"/>
            <a:ext cx="3960440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Отражать структуру и объем расходов, необходимых для реализации Программы, а также механизм их формирования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Финансирование реализации ООП ДО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Осуществляется в объеме </a:t>
            </a:r>
            <a:r>
              <a:rPr lang="ru-RU" b="1" dirty="0" smtClean="0">
                <a:solidFill>
                  <a:srgbClr val="0070C0"/>
                </a:solidFill>
              </a:rPr>
              <a:t>нормативов обеспечения государственных гарантий реализации прав на получение общедоступного и бесплатного дошкольного образования</a:t>
            </a:r>
            <a:r>
              <a:rPr lang="ru-RU" b="1" dirty="0" smtClean="0"/>
              <a:t>, определяемых органами государственной власти субъектов РФ</a:t>
            </a:r>
          </a:p>
          <a:p>
            <a:endParaRPr lang="ru-RU" b="1" dirty="0" smtClean="0"/>
          </a:p>
          <a:p>
            <a:r>
              <a:rPr lang="ru-RU" b="1" dirty="0" smtClean="0"/>
              <a:t>Указанные нормативы определяются в соответствии со Стандартом, с учетом: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типа Организации;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специальных условий получения образования детьми с ОВЗ;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обеспечения дополнительного профессионального образования педагогических работников;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обеспечения безопасных условий обучения и воспитания, охраны здоровья детей;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направленности Программы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Объём финансового обеспечения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Должен быть </a:t>
            </a:r>
            <a:r>
              <a:rPr lang="ru-RU" b="1" dirty="0" smtClean="0"/>
              <a:t>достаточным и необходимым для осуществления Организацией расходов: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оплату труда работников;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средства обучения и воспитания, соответствующие материалы;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дополнительное профессиональное образование руководящих и педагогических работников по профилю их деятельности;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иных расходов, связанных с реализацией и обеспечением реализации Программы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Расходы на средства обучения и воспитания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приобретение учебных изданий в бумажном и электронном виде;</a:t>
            </a:r>
          </a:p>
          <a:p>
            <a:r>
              <a:rPr lang="ru-RU" b="1" dirty="0" smtClean="0"/>
              <a:t> дидактических материалов;</a:t>
            </a:r>
          </a:p>
          <a:p>
            <a:r>
              <a:rPr lang="ru-RU" b="1" dirty="0" smtClean="0"/>
              <a:t> аудио- и видеоматериалов;</a:t>
            </a:r>
          </a:p>
          <a:p>
            <a:r>
              <a:rPr lang="ru-RU" b="1" dirty="0" smtClean="0"/>
              <a:t> приобретение оборудования;</a:t>
            </a:r>
          </a:p>
          <a:p>
            <a:r>
              <a:rPr lang="ru-RU" b="1" dirty="0" smtClean="0"/>
              <a:t>приобретение спецодежды;</a:t>
            </a:r>
          </a:p>
          <a:p>
            <a:r>
              <a:rPr lang="ru-RU" b="1" dirty="0" smtClean="0"/>
              <a:t>приобретение игр и игрушек;</a:t>
            </a:r>
          </a:p>
          <a:p>
            <a:r>
              <a:rPr lang="ru-RU" b="1" dirty="0" smtClean="0"/>
              <a:t>приобретение электронных образовательных ресурсов;</a:t>
            </a:r>
          </a:p>
          <a:p>
            <a:r>
              <a:rPr lang="ru-RU" b="1" dirty="0" smtClean="0"/>
              <a:t>создание развивающей предметно-пространственной среды, в том числе специальных для детей с ОВЗ;</a:t>
            </a:r>
          </a:p>
          <a:p>
            <a:r>
              <a:rPr lang="ru-RU" b="1" dirty="0" smtClean="0"/>
              <a:t>приобретение обновляемых образовательных ресурсов, в том числе расходных материалов, подписки на актуализацию электронных ресурсов, подписки на техническое сопровождение деятельности средств обучения и воспитания;</a:t>
            </a:r>
          </a:p>
          <a:p>
            <a:r>
              <a:rPr lang="ru-RU" b="1" dirty="0" smtClean="0"/>
              <a:t>приобретение спортивного, оздоровительного оборудования, инвентаря;</a:t>
            </a:r>
          </a:p>
          <a:p>
            <a:r>
              <a:rPr lang="ru-RU" b="1" dirty="0" smtClean="0"/>
              <a:t>оплату услуг связи, в том числе расходов, связанных с подключением к информационно-телекоммуникационной сети Интернет</a:t>
            </a:r>
            <a:endParaRPr lang="ru-RU" b="1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IV</a:t>
            </a:r>
            <a:r>
              <a:rPr lang="ru-RU" sz="4000" b="1" dirty="0" smtClean="0"/>
              <a:t>.  Требования к результатам </a:t>
            </a:r>
          </a:p>
          <a:p>
            <a:pPr>
              <a:buNone/>
            </a:pPr>
            <a:r>
              <a:rPr lang="ru-RU" sz="4000" b="1" dirty="0" smtClean="0"/>
              <a:t>          освоения ООП ДО</a:t>
            </a:r>
            <a:endParaRPr lang="ru-RU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Основные принципы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685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sz="3600" dirty="0" smtClean="0"/>
              <a:t>Поддержка разнообразия детства; сохранение уникальности и </a:t>
            </a:r>
            <a:r>
              <a:rPr lang="ru-RU" sz="3600" dirty="0" err="1" smtClean="0"/>
              <a:t>самоценности</a:t>
            </a:r>
            <a:r>
              <a:rPr lang="ru-RU" sz="3600" dirty="0" smtClean="0"/>
              <a:t> детства как важного этапа в общем развитии человека </a:t>
            </a:r>
          </a:p>
          <a:p>
            <a:pPr>
              <a:buNone/>
            </a:pPr>
            <a:r>
              <a:rPr lang="ru-RU" sz="3600" dirty="0" smtClean="0"/>
              <a:t>2) Личностно-развивающий и гуманистический характер взаимодействия взрослых и детей</a:t>
            </a:r>
          </a:p>
          <a:p>
            <a:pPr>
              <a:buNone/>
            </a:pPr>
            <a:r>
              <a:rPr lang="ru-RU" sz="3600" dirty="0" smtClean="0"/>
              <a:t>3) Уважение личности ребенка</a:t>
            </a:r>
          </a:p>
          <a:p>
            <a:pPr>
              <a:buNone/>
            </a:pPr>
            <a:r>
              <a:rPr lang="ru-RU" sz="3600" dirty="0" smtClean="0"/>
              <a:t>4)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Специфика дошкольного детства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900" dirty="0" smtClean="0"/>
              <a:t>необязательность уровня ДО в РФ;</a:t>
            </a:r>
          </a:p>
          <a:p>
            <a:r>
              <a:rPr lang="ru-RU" sz="3900" dirty="0" smtClean="0"/>
              <a:t>отсутствие возможности вменения ребёнку какой-либо ответственности за результат</a:t>
            </a:r>
            <a:endParaRPr lang="ru-RU" sz="39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Гибкость и пластичность развития ребёнка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492896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Высокий разброс вариантов развития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356992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Непосредственность и непроизвольность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221088"/>
            <a:ext cx="820891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Системные особенности ДО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Специфика результатов освоения основной образовательной программы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988840"/>
            <a:ext cx="2016224" cy="374441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Специфика дошкольного детства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1988840"/>
            <a:ext cx="2088232" cy="3744416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Неправомер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ность</a:t>
            </a:r>
            <a:r>
              <a:rPr lang="ru-RU" sz="2000" b="1" dirty="0" smtClean="0">
                <a:solidFill>
                  <a:schemeClr val="tx1"/>
                </a:solidFill>
              </a:rPr>
              <a:t> требования от ребёнка дошкольного возраста конкретных </a:t>
            </a:r>
            <a:r>
              <a:rPr lang="ru-RU" sz="2000" b="1" dirty="0" err="1" smtClean="0">
                <a:solidFill>
                  <a:schemeClr val="tx1"/>
                </a:solidFill>
              </a:rPr>
              <a:t>образователь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ных</a:t>
            </a:r>
            <a:r>
              <a:rPr lang="ru-RU" sz="2000" b="1" dirty="0" smtClean="0">
                <a:solidFill>
                  <a:schemeClr val="tx1"/>
                </a:solidFill>
              </a:rPr>
              <a:t> достижений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72200" y="1988840"/>
            <a:ext cx="2160240" cy="37444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Необходимость определения результатов освоения ООП в виде целевых ориентиров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699792" y="3573016"/>
            <a:ext cx="720080" cy="504056"/>
          </a:xfrm>
          <a:prstGeom prst="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652120" y="3501008"/>
            <a:ext cx="720080" cy="57606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дошкольного образования (ЦО)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Представляют собой социально-нормативные возрастные характеристики </a:t>
            </a:r>
            <a:r>
              <a:rPr lang="ru-RU" sz="2400" b="1" u="sng" dirty="0" smtClean="0">
                <a:solidFill>
                  <a:schemeClr val="tx1"/>
                </a:solidFill>
              </a:rPr>
              <a:t>возможных</a:t>
            </a:r>
            <a:r>
              <a:rPr lang="ru-RU" sz="2400" b="1" dirty="0" smtClean="0">
                <a:solidFill>
                  <a:schemeClr val="tx1"/>
                </a:solidFill>
              </a:rPr>
              <a:t> достижений ребенка на этапе завершения уровня дошкольного образования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356992"/>
            <a:ext cx="8208912" cy="1512168"/>
          </a:xfrm>
          <a:prstGeom prst="roundRect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Определяются независимо от форм реализации Программы, а также от ее характера, особенностей развития детей и Организации, реализующей Программу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5013176"/>
            <a:ext cx="8280920" cy="1368152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НЕ МОГУТ служить основанием для: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66CC"/>
                </a:solidFill>
              </a:rPr>
              <a:t>аттестации педагогических кадров;</a:t>
            </a:r>
          </a:p>
          <a:p>
            <a:r>
              <a:rPr lang="ru-RU" b="1" dirty="0" smtClean="0">
                <a:solidFill>
                  <a:srgbClr val="3399FF"/>
                </a:solidFill>
              </a:rPr>
              <a:t>оценки качества образования;</a:t>
            </a:r>
          </a:p>
          <a:p>
            <a:r>
              <a:rPr lang="ru-RU" b="1" dirty="0" smtClean="0">
                <a:solidFill>
                  <a:srgbClr val="009999"/>
                </a:solidFill>
              </a:rPr>
              <a:t>оценки уровня развития детей, в т. ч. в рамках мониторинга;</a:t>
            </a:r>
          </a:p>
          <a:p>
            <a:r>
              <a:rPr lang="ru-RU" b="1" dirty="0" smtClean="0">
                <a:solidFill>
                  <a:srgbClr val="9933FF"/>
                </a:solidFill>
              </a:rPr>
              <a:t>оценки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распределения стимулирующего фонда оплаты труда работников ДОО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Целевые ориентиры представлены для: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3888432" cy="223224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построения образовательной политики на соответствующих уровнях с учетом целей дошкольного образования, общих для всего образовательного пространства РФ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628800"/>
            <a:ext cx="4032448" cy="2232248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формирования Программы;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анализа профессиональной деятельности;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взаимодействия с семьями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005064"/>
            <a:ext cx="3816424" cy="223224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изучения характеристик образования детей в возрасте от 2 месяцев до 8 лет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6016" y="4005064"/>
            <a:ext cx="3960440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информирования родителей и общественности относительно целей дошкольного образования, общих для всего образовательного пространства РФ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Интегративные качества ребёнка 7 лет (ФГТ)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66CC"/>
                </a:solidFill>
              </a:rPr>
              <a:t>Физически развитый, овладевший основными культурно-гигиеническими навыками;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Любознательный, активный;</a:t>
            </a:r>
          </a:p>
          <a:p>
            <a:r>
              <a:rPr lang="ru-RU" b="1" dirty="0" smtClean="0">
                <a:solidFill>
                  <a:srgbClr val="9933FF"/>
                </a:solidFill>
              </a:rPr>
              <a:t>Эмоционально отзывчивый;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Овладевший средствами общения и способами взаимодействия со взрослыми и сверстниками;</a:t>
            </a:r>
          </a:p>
          <a:p>
            <a:r>
              <a:rPr lang="ru-RU" b="1" dirty="0" smtClean="0">
                <a:solidFill>
                  <a:srgbClr val="009999"/>
                </a:solidFill>
              </a:rPr>
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поведения;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Способный решать интеллектуальные и личностные задачи (проблемы), адекватные возрасту;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Имеющий первичные представления о себе, семье, обществе, государстве, мире и природе;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Овладевший универсальными предпосылками учебной деятельности;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Овладевший необходимыми умениями и навыками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образования в младенческом и раннем возрасте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интересуется </a:t>
            </a:r>
            <a:r>
              <a:rPr lang="ru-RU" b="1" dirty="0" smtClean="0"/>
              <a:t>окружающими предметами </a:t>
            </a:r>
            <a:r>
              <a:rPr lang="ru-RU" dirty="0" smtClean="0"/>
              <a:t>и активно действует с ними; </a:t>
            </a:r>
            <a:r>
              <a:rPr lang="ru-RU" b="1" dirty="0" smtClean="0"/>
              <a:t>эмоционально вовлечен </a:t>
            </a:r>
            <a:r>
              <a:rPr lang="ru-RU" dirty="0" smtClean="0"/>
              <a:t>в действия с игрушками и другими предметами, </a:t>
            </a:r>
            <a:r>
              <a:rPr lang="ru-RU" b="1" dirty="0" smtClean="0"/>
              <a:t>стремится проявлять настойчивость </a:t>
            </a:r>
            <a:r>
              <a:rPr lang="ru-RU" dirty="0" smtClean="0"/>
              <a:t>в достижении результата своих действий;</a:t>
            </a:r>
          </a:p>
          <a:p>
            <a:r>
              <a:rPr lang="ru-RU" dirty="0" smtClean="0"/>
              <a:t>использует специфические, культурно фиксированные </a:t>
            </a:r>
            <a:r>
              <a:rPr lang="ru-RU" b="1" dirty="0" smtClean="0"/>
              <a:t>предметные действия</a:t>
            </a:r>
            <a:r>
              <a:rPr lang="ru-RU" dirty="0" smtClean="0"/>
              <a:t>, знает назначение бытовых предметов (ложки, расчески, карандаша и пр.) и умеет пользоваться ими. Владеет </a:t>
            </a:r>
            <a:r>
              <a:rPr lang="ru-RU" b="1" dirty="0" smtClean="0"/>
              <a:t>простейшими навыками самообслуживания</a:t>
            </a:r>
            <a:r>
              <a:rPr lang="ru-RU" dirty="0" smtClean="0"/>
              <a:t>; стремится проявлять самостоятельность в бытовом и игровом поведении;</a:t>
            </a:r>
          </a:p>
          <a:p>
            <a:r>
              <a:rPr lang="ru-RU" b="1" dirty="0" smtClean="0"/>
              <a:t>владеет</a:t>
            </a:r>
            <a:r>
              <a:rPr lang="ru-RU" dirty="0" smtClean="0"/>
              <a:t> активной </a:t>
            </a:r>
            <a:r>
              <a:rPr lang="ru-RU" b="1" dirty="0" smtClean="0"/>
              <a:t>речью,</a:t>
            </a:r>
            <a:r>
              <a:rPr lang="ru-RU" dirty="0" smtClean="0"/>
              <a:t> </a:t>
            </a:r>
            <a:r>
              <a:rPr lang="ru-RU" b="1" dirty="0" smtClean="0"/>
              <a:t>включенной в общение</a:t>
            </a:r>
            <a:r>
              <a:rPr lang="ru-RU" dirty="0" smtClean="0"/>
              <a:t>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r>
              <a:rPr lang="ru-RU" dirty="0" smtClean="0"/>
              <a:t>стремится к общению со взрослыми и активно </a:t>
            </a:r>
            <a:r>
              <a:rPr lang="ru-RU" b="1" dirty="0" smtClean="0"/>
              <a:t>подражает </a:t>
            </a:r>
            <a:r>
              <a:rPr lang="ru-RU" dirty="0" smtClean="0"/>
              <a:t>им в движениях и действиях; </a:t>
            </a:r>
            <a:r>
              <a:rPr lang="ru-RU" b="1" dirty="0" smtClean="0"/>
              <a:t>появляются игры</a:t>
            </a:r>
            <a:r>
              <a:rPr lang="ru-RU" dirty="0" smtClean="0"/>
              <a:t>, в которых ребенок </a:t>
            </a:r>
            <a:r>
              <a:rPr lang="ru-RU" b="1" dirty="0" smtClean="0"/>
              <a:t>воспроизводит действия взрослого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проявляет интерес к сверстникам; </a:t>
            </a:r>
            <a:r>
              <a:rPr lang="ru-RU" dirty="0" smtClean="0"/>
              <a:t>наблюдает за их действиями и подражает им;</a:t>
            </a:r>
          </a:p>
          <a:p>
            <a:r>
              <a:rPr lang="ru-RU" b="1" dirty="0" smtClean="0"/>
              <a:t>проявляет интерес </a:t>
            </a:r>
            <a:r>
              <a:rPr lang="ru-RU" dirty="0" smtClean="0"/>
              <a:t>к стихам, песням и сказкам, рассматриванию картинки, стремится двигаться под музыку; </a:t>
            </a:r>
            <a:r>
              <a:rPr lang="ru-RU" b="1" dirty="0" smtClean="0"/>
              <a:t>эмоционально откликается </a:t>
            </a:r>
            <a:r>
              <a:rPr lang="ru-RU" dirty="0" smtClean="0"/>
              <a:t>на различные произведения культуры и искусства;</a:t>
            </a:r>
          </a:p>
          <a:p>
            <a:r>
              <a:rPr lang="ru-RU" dirty="0" smtClean="0"/>
              <a:t>у ребенка развита </a:t>
            </a:r>
            <a:r>
              <a:rPr lang="ru-RU" b="1" dirty="0" smtClean="0"/>
              <a:t>крупная моторика</a:t>
            </a:r>
            <a:r>
              <a:rPr lang="ru-RU" dirty="0" smtClean="0"/>
              <a:t>, он стремится осваивать различные </a:t>
            </a:r>
            <a:r>
              <a:rPr lang="ru-RU" b="1" dirty="0" smtClean="0"/>
              <a:t>виды движения </a:t>
            </a:r>
            <a:r>
              <a:rPr lang="ru-RU" dirty="0" smtClean="0"/>
              <a:t>(бег, лазанье, перешагивание и пр.).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62500" lnSpcReduction="20000"/>
          </a:bodyPr>
          <a:lstStyle/>
          <a:p>
            <a:r>
              <a:rPr lang="ru-RU" sz="3500" dirty="0" smtClean="0"/>
              <a:t>овладевает основными </a:t>
            </a:r>
            <a:r>
              <a:rPr lang="ru-RU" sz="3500" b="1" dirty="0" smtClean="0"/>
              <a:t>культурными способами деятельности</a:t>
            </a:r>
            <a:r>
              <a:rPr lang="ru-RU" sz="3500" dirty="0" smtClean="0"/>
              <a:t>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</a:t>
            </a:r>
            <a:r>
              <a:rPr lang="ru-RU" sz="3500" b="1" dirty="0" smtClean="0"/>
              <a:t>способен выбирать</a:t>
            </a:r>
            <a:r>
              <a:rPr lang="ru-RU" sz="3500" dirty="0" smtClean="0"/>
              <a:t> себе род занятий, участников по совместной деятельности;</a:t>
            </a:r>
          </a:p>
          <a:p>
            <a:r>
              <a:rPr lang="ru-RU" sz="3500" dirty="0" smtClean="0"/>
              <a:t>обладает установкой </a:t>
            </a:r>
            <a:r>
              <a:rPr lang="ru-RU" sz="3500" b="1" dirty="0" smtClean="0"/>
              <a:t>положительного отношения </a:t>
            </a:r>
            <a:r>
              <a:rPr lang="ru-RU" sz="3500" dirty="0" smtClean="0"/>
              <a:t>к миру, к разным видам труда, другим людям и самому себе, обладает чувством собственного достоинства; активно </a:t>
            </a:r>
            <a:r>
              <a:rPr lang="ru-RU" sz="3500" b="1" dirty="0" smtClean="0"/>
              <a:t>взаимодействует</a:t>
            </a:r>
            <a:r>
              <a:rPr lang="ru-RU" sz="3500" dirty="0" smtClean="0"/>
              <a:t> со сверстниками и взрослыми, участвует в совместных играх. </a:t>
            </a:r>
            <a:r>
              <a:rPr lang="ru-RU" sz="3500" b="1" dirty="0" smtClean="0"/>
              <a:t>Способен договариваться</a:t>
            </a:r>
            <a:r>
              <a:rPr lang="ru-RU" sz="3500" dirty="0" smtClean="0"/>
              <a:t>, учитывать интересы и чувства других, </a:t>
            </a:r>
            <a:r>
              <a:rPr lang="ru-RU" sz="3500" b="1" dirty="0" smtClean="0"/>
              <a:t>сопереживать</a:t>
            </a:r>
            <a:r>
              <a:rPr lang="ru-RU" sz="3500" dirty="0" smtClean="0"/>
              <a:t> неудачам и радоваться успехам других</a:t>
            </a:r>
            <a:r>
              <a:rPr lang="ru-RU" sz="3500" b="1" dirty="0" smtClean="0"/>
              <a:t>, адекватно проявляет свои чувства</a:t>
            </a:r>
            <a:r>
              <a:rPr lang="ru-RU" sz="3500" dirty="0" smtClean="0"/>
              <a:t>, в том числе чувство веры в себя, старается разрешать конфликты;</a:t>
            </a:r>
          </a:p>
          <a:p>
            <a:r>
              <a:rPr lang="ru-RU" sz="3500" b="1" dirty="0" smtClean="0"/>
              <a:t>обладает развитым воображением</a:t>
            </a:r>
            <a:r>
              <a:rPr lang="ru-RU" sz="3500" dirty="0" smtClean="0"/>
              <a:t>, которое реализуется в разных видах деятельности, и прежде всего в игре; ребенок </a:t>
            </a:r>
            <a:r>
              <a:rPr lang="ru-RU" sz="3500" b="1" dirty="0" smtClean="0"/>
              <a:t>владеет разными формами и видами игры</a:t>
            </a:r>
            <a:r>
              <a:rPr lang="ru-RU" sz="3500" dirty="0" smtClean="0"/>
              <a:t>, различает условную и реальную ситуации, </a:t>
            </a:r>
            <a:r>
              <a:rPr lang="ru-RU" sz="3500" b="1" dirty="0" smtClean="0"/>
              <a:t>умеет подчиняться </a:t>
            </a:r>
            <a:r>
              <a:rPr lang="ru-RU" sz="3500" dirty="0" smtClean="0"/>
              <a:t>разным </a:t>
            </a:r>
            <a:r>
              <a:rPr lang="ru-RU" sz="3500" b="1" dirty="0" smtClean="0"/>
              <a:t>правилам</a:t>
            </a:r>
            <a:r>
              <a:rPr lang="ru-RU" sz="3500" dirty="0" smtClean="0"/>
              <a:t> и социальным нормам;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48472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достаточно хорошо </a:t>
            </a:r>
            <a:r>
              <a:rPr lang="ru-RU" sz="2800" b="1" dirty="0" smtClean="0"/>
              <a:t>владеет устной речью</a:t>
            </a:r>
            <a:r>
              <a:rPr lang="ru-RU" sz="2800" dirty="0" smtClean="0"/>
              <a:t>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</a:t>
            </a:r>
            <a:r>
              <a:rPr lang="ru-RU" sz="2800" b="1" dirty="0" smtClean="0"/>
              <a:t>складываются предпосылки грамотности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у ребенка </a:t>
            </a:r>
            <a:r>
              <a:rPr lang="ru-RU" sz="2800" b="1" dirty="0" smtClean="0"/>
              <a:t>развита крупная и мелкая моторика</a:t>
            </a:r>
            <a:r>
              <a:rPr lang="ru-RU" sz="2800" dirty="0" smtClean="0"/>
              <a:t>; он подвижен, вынослив, владеет основными движениями, </a:t>
            </a:r>
            <a:r>
              <a:rPr lang="ru-RU" sz="2800" b="1" dirty="0" smtClean="0"/>
              <a:t>может контролировать свои движения </a:t>
            </a:r>
            <a:r>
              <a:rPr lang="ru-RU" sz="2800" dirty="0" smtClean="0"/>
              <a:t>и управлять ими;</a:t>
            </a:r>
          </a:p>
          <a:p>
            <a:r>
              <a:rPr lang="ru-RU" sz="2800" b="1" dirty="0" smtClean="0"/>
              <a:t>способен к волевым усилиям</a:t>
            </a:r>
            <a:r>
              <a:rPr lang="ru-RU" sz="2800" dirty="0" smtClean="0"/>
              <a:t>, может следовать социальным нормам поведения и правилам в разных видах деятельности, во взаимоотношениях со взрослыми и сверстниками, </a:t>
            </a:r>
            <a:r>
              <a:rPr lang="ru-RU" sz="2800" b="1" dirty="0" smtClean="0"/>
              <a:t>может соблюдать правила </a:t>
            </a:r>
            <a:r>
              <a:rPr lang="ru-RU" sz="2800" dirty="0" smtClean="0"/>
              <a:t>безопасного поведения и личной гигиены;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ребенок проявляет любознательность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	- задает вопросы взрослым и сверстникам;</a:t>
            </a:r>
          </a:p>
          <a:p>
            <a:pPr>
              <a:buNone/>
            </a:pPr>
            <a:r>
              <a:rPr lang="ru-RU" dirty="0" smtClean="0"/>
              <a:t>	-  интересуется причинно-следственными связями;</a:t>
            </a:r>
          </a:p>
          <a:p>
            <a:pPr>
              <a:buNone/>
            </a:pPr>
            <a:r>
              <a:rPr lang="ru-RU" dirty="0" smtClean="0"/>
              <a:t>	-  пытается самостоятельно придумывать объяснения явлениям природы и поступкам людей; </a:t>
            </a:r>
          </a:p>
          <a:p>
            <a:pPr>
              <a:buNone/>
            </a:pPr>
            <a:r>
              <a:rPr lang="ru-RU" dirty="0" smtClean="0"/>
              <a:t>	- склонен наблюдать, экспериментировать;</a:t>
            </a:r>
          </a:p>
          <a:p>
            <a:pPr>
              <a:buNone/>
            </a:pPr>
            <a:r>
              <a:rPr lang="ru-RU" dirty="0" smtClean="0"/>
              <a:t>	- обладает начальными знаниями о себе, о природном и социальном мире, в котором он живет;</a:t>
            </a:r>
          </a:p>
          <a:p>
            <a:pPr>
              <a:buNone/>
            </a:pPr>
            <a:r>
              <a:rPr lang="ru-RU" dirty="0" smtClean="0"/>
              <a:t>	-  знаком с произведениями детской литературы;</a:t>
            </a:r>
          </a:p>
          <a:p>
            <a:pPr>
              <a:buNone/>
            </a:pPr>
            <a:r>
              <a:rPr lang="ru-RU" dirty="0" smtClean="0"/>
              <a:t>	-  обладает элементарными представлениями из области живой природы, естествознания, математики, истории и т.п.;</a:t>
            </a:r>
          </a:p>
          <a:p>
            <a:pPr>
              <a:buNone/>
            </a:pPr>
            <a:r>
              <a:rPr lang="ru-RU" dirty="0" smtClean="0"/>
              <a:t>	- 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Основные принципы ДО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01208"/>
          </a:xfrm>
          <a:prstGeom prst="roundRect">
            <a:avLst>
              <a:gd name="adj" fmla="val 7465"/>
            </a:avLst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1) полноценное проживание ребенком всех этапов детства (младенческого, раннего и дошкольного возраста), обогащение детского развития;</a:t>
            </a:r>
          </a:p>
          <a:p>
            <a:pPr>
              <a:buNone/>
            </a:pPr>
            <a:r>
              <a:rPr lang="ru-RU" dirty="0" smtClean="0"/>
              <a:t>	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>
              <a:buNone/>
            </a:pPr>
            <a:r>
              <a:rPr lang="ru-RU" dirty="0" smtClean="0"/>
              <a:t>	3) содействие и сотрудничество детей и взрослых, признание ребенка полноценным участником образовательных отношений;</a:t>
            </a:r>
          </a:p>
          <a:p>
            <a:pPr>
              <a:buNone/>
            </a:pPr>
            <a:r>
              <a:rPr lang="ru-RU" dirty="0" smtClean="0"/>
              <a:t>	4) поддержка инициативы детей в различных видах деятельности;</a:t>
            </a:r>
          </a:p>
          <a:p>
            <a:pPr>
              <a:buNone/>
            </a:pPr>
            <a:r>
              <a:rPr lang="ru-RU" dirty="0" smtClean="0"/>
              <a:t>	5) сотрудничество Организации с семьей;</a:t>
            </a:r>
          </a:p>
          <a:p>
            <a:pPr>
              <a:buNone/>
            </a:pPr>
            <a:r>
              <a:rPr lang="ru-RU" dirty="0" smtClean="0"/>
              <a:t>	6) приобщение детей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нормам, традициям семьи, общества и государства;</a:t>
            </a:r>
          </a:p>
          <a:p>
            <a:pPr>
              <a:buNone/>
            </a:pPr>
            <a:r>
              <a:rPr lang="ru-RU" dirty="0" smtClean="0"/>
              <a:t>	7) формирование познавательных интересов и познавательных действий ребенка в различных видах деятельности;</a:t>
            </a:r>
          </a:p>
          <a:p>
            <a:pPr>
              <a:buNone/>
            </a:pPr>
            <a:r>
              <a:rPr lang="ru-RU" dirty="0" smtClean="0"/>
              <a:t>	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>
              <a:buNone/>
            </a:pPr>
            <a:r>
              <a:rPr lang="ru-RU" dirty="0" smtClean="0"/>
              <a:t>	9) учет этнокультурной ситуации развития детей.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ФЗ «ОБ образовании в РФ»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Глава 7. Общее образование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66CC"/>
                </a:solidFill>
              </a:rPr>
              <a:t>- Статья 64. Дошкольное образование</a:t>
            </a:r>
          </a:p>
          <a:p>
            <a:endParaRPr lang="ru-RU" b="1" dirty="0" smtClean="0">
              <a:solidFill>
                <a:srgbClr val="0066CC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66CC"/>
                </a:solidFill>
              </a:rPr>
              <a:t>	- Статья 68. Начальное общее, основное общее и среднее образование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Уровни и направления общего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1944216" cy="432048"/>
          </a:xfrm>
          <a:prstGeom prst="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Дошкольное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628800"/>
            <a:ext cx="2016224" cy="432048"/>
          </a:xfrm>
          <a:prstGeom prst="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Начальное общее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628800"/>
            <a:ext cx="1944216" cy="432048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Основное общее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1628800"/>
            <a:ext cx="2016224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Среднее общее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2132856"/>
            <a:ext cx="1944216" cy="504056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общей культуры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83768" y="2132856"/>
            <a:ext cx="2016224" cy="504056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личности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132856"/>
            <a:ext cx="1944216" cy="4176464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Становление и формирование личности. Формирование нравственных убеждений, эстетического вкуса и здорового образа жизни…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8224" y="2132856"/>
            <a:ext cx="2016224" cy="41764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Дальнейшее становление и формирование личности, развитие интереса к познанию и творческих способностей...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708920"/>
            <a:ext cx="1944216" cy="1800200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физических, интеллектуальных, нравственных, эстетических и личностных качеств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83768" y="2708920"/>
            <a:ext cx="2016224" cy="792088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индивидуальных способностей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4581128"/>
            <a:ext cx="1944216" cy="648072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предпосылок УД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5301208"/>
            <a:ext cx="1944216" cy="1008112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Сохранение и укрепление здоровья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83768" y="3573016"/>
            <a:ext cx="2016224" cy="1008112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положительных мотиваций и умений в УД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83768" y="4653136"/>
            <a:ext cx="2016224" cy="1656184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Овладение непосредственно чтением, письмом, счётом, основными навыками УД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Преемственность дошкольного и начального общего образования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endParaRPr lang="ru-RU" sz="800" b="1" dirty="0" smtClean="0"/>
          </a:p>
          <a:p>
            <a:pPr algn="ctr"/>
            <a:endParaRPr lang="ru-RU" sz="800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ЦО Программы выступают основаниями </a:t>
            </a:r>
            <a:r>
              <a:rPr lang="ru-RU" b="1" u="sng" dirty="0" smtClean="0">
                <a:solidFill>
                  <a:srgbClr val="0070C0"/>
                </a:solidFill>
              </a:rPr>
              <a:t>преемственности ДО и НОО</a:t>
            </a:r>
            <a:endParaRPr lang="ru-RU" b="1" u="sng" dirty="0">
              <a:solidFill>
                <a:srgbClr val="0070C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208912" cy="115212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Соблюдение требований к условиям реализации Программы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3212976"/>
            <a:ext cx="8280920" cy="151216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Формирование у ребёнка к моменту завершения уровня ДО показателей, указанных в целевых ориентирах (формирование предпосылок к учебной деятельности)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11960" y="2780928"/>
            <a:ext cx="261743" cy="360040"/>
          </a:xfrm>
          <a:prstGeom prst="down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Освоение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основной образовательной программы </a:t>
            </a:r>
          </a:p>
          <a:p>
            <a:pPr algn="ctr">
              <a:buNone/>
            </a:pP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</a:rPr>
              <a:t>не сопровождается </a:t>
            </a:r>
          </a:p>
          <a:p>
            <a:pPr algn="ctr">
              <a:buNone/>
            </a:pP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</a:rPr>
              <a:t>проведением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промежуточных и итоговой аттестаций воспитанников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Цели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oundRect">
            <a:avLst>
              <a:gd name="adj" fmla="val 13743"/>
            </a:avLst>
          </a:prstGeom>
          <a:solidFill>
            <a:srgbClr val="66CCFF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Повышение </a:t>
            </a:r>
            <a:r>
              <a:rPr lang="ru-RU" b="1" dirty="0" smtClean="0"/>
              <a:t>социального статуса </a:t>
            </a:r>
            <a:r>
              <a:rPr lang="ru-RU" dirty="0" smtClean="0"/>
              <a:t>ДО;</a:t>
            </a:r>
          </a:p>
          <a:p>
            <a:r>
              <a:rPr lang="ru-RU" dirty="0" smtClean="0"/>
              <a:t>Обеспечение государством </a:t>
            </a:r>
            <a:r>
              <a:rPr lang="ru-RU" b="1" dirty="0" smtClean="0"/>
              <a:t>равенства возможностей </a:t>
            </a:r>
            <a:r>
              <a:rPr lang="ru-RU" dirty="0" smtClean="0"/>
              <a:t>для каждого ребенка в получении качественного дошкольного образования;</a:t>
            </a:r>
          </a:p>
          <a:p>
            <a:r>
              <a:rPr lang="ru-RU" dirty="0" smtClean="0"/>
              <a:t>Обеспечение государственных </a:t>
            </a:r>
            <a:r>
              <a:rPr lang="ru-RU" b="1" dirty="0" smtClean="0"/>
              <a:t>гарантий уровня и качества</a:t>
            </a:r>
            <a:r>
              <a:rPr lang="ru-RU" dirty="0" smtClean="0"/>
              <a:t> дошкольного образования на основе единства обязательных требований;</a:t>
            </a:r>
          </a:p>
          <a:p>
            <a:r>
              <a:rPr lang="ru-RU" dirty="0" smtClean="0"/>
              <a:t>Сохранение </a:t>
            </a:r>
            <a:r>
              <a:rPr lang="ru-RU" b="1" dirty="0" smtClean="0"/>
              <a:t>единства образовательного пространства РФ </a:t>
            </a:r>
            <a:r>
              <a:rPr lang="ru-RU" dirty="0" smtClean="0"/>
              <a:t>относительно уровня дошкольного образования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3981</Words>
  <Application>Microsoft Office PowerPoint</Application>
  <PresentationFormat>Экран (4:3)</PresentationFormat>
  <Paragraphs>800</Paragraphs>
  <Slides>83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4" baseType="lpstr">
      <vt:lpstr>Тема Office</vt:lpstr>
      <vt:lpstr>От ФГТ к ФГОС:  особенности построения образовательного процесса</vt:lpstr>
      <vt:lpstr>  Приказ Министерства образования и науки Российской  от 17 октября 2013 г. N 1155 г. Москва "Об утверждении федерального государственного образовательного  стандарта дошкольного образования» </vt:lpstr>
      <vt:lpstr>Слайд 3</vt:lpstr>
      <vt:lpstr>ФГОС ДО. Структура документа</vt:lpstr>
      <vt:lpstr>Федеральный государственный образовательный стандарт дошкольного образования</vt:lpstr>
      <vt:lpstr>Документы, лежащие в основе  разработки Стандарта</vt:lpstr>
      <vt:lpstr>Основные принципы Стандарта</vt:lpstr>
      <vt:lpstr>Основные принципы ДО</vt:lpstr>
      <vt:lpstr>Цели Стандарта</vt:lpstr>
      <vt:lpstr>Задачи Стандарта</vt:lpstr>
      <vt:lpstr>Задачи Стандарта (продолжение)</vt:lpstr>
      <vt:lpstr>Федеральный государственный образовательный стандарт дошкольного образования</vt:lpstr>
      <vt:lpstr>Основная образовательная программа дошкольного образования</vt:lpstr>
      <vt:lpstr>ФГОС. Образовательные области</vt:lpstr>
      <vt:lpstr>ФГТ. Образовательные области</vt:lpstr>
      <vt:lpstr>ФГТ. Образовательные области</vt:lpstr>
      <vt:lpstr>Образовательные области</vt:lpstr>
      <vt:lpstr>Образовательные области</vt:lpstr>
      <vt:lpstr>Социально-коммуникативное развитие</vt:lpstr>
      <vt:lpstr>Познавательное развитие</vt:lpstr>
      <vt:lpstr>Речевое развитие</vt:lpstr>
      <vt:lpstr>Социально-коммуникативное развитие</vt:lpstr>
      <vt:lpstr>Художественно-эстетическое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Части Программы</vt:lpstr>
      <vt:lpstr>Структура основной образовательной программы</vt:lpstr>
      <vt:lpstr>Структура основной образовательной программы</vt:lpstr>
      <vt:lpstr>Целевой раздел программы</vt:lpstr>
      <vt:lpstr>Целевой раздел программы</vt:lpstr>
      <vt:lpstr>Часть ОП, формируемая участниками образовательных отношений</vt:lpstr>
      <vt:lpstr>Содержание коррекционной работы и (или) инклюзивного образования</vt:lpstr>
      <vt:lpstr>Оформление Программы</vt:lpstr>
      <vt:lpstr>Дополнительный раздел Программы</vt:lpstr>
      <vt:lpstr>Содержание краткой презентации</vt:lpstr>
      <vt:lpstr>Федеральный государственный образовательный стандарт дошкольного образования</vt:lpstr>
      <vt:lpstr>Слайд 39</vt:lpstr>
      <vt:lpstr>Психолого-педагогические условия реализации Программы</vt:lpstr>
      <vt:lpstr>Оценка индивидуального развития детей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В ДОО должны быть созданы условия для:</vt:lpstr>
      <vt:lpstr>Условия для работы с детьми с ОВЗ</vt:lpstr>
      <vt:lpstr>Организация должна создавать возможности: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Компетенция ДОО</vt:lpstr>
      <vt:lpstr>Реализация Программы обеспечивается кадрами</vt:lpstr>
      <vt:lpstr>Кадровый состав при работе в группах для детей с ОВЗ</vt:lpstr>
      <vt:lpstr>Требования к материально-техническим условиям включают:</vt:lpstr>
      <vt:lpstr>Финансовые условия реализации Программы должны:</vt:lpstr>
      <vt:lpstr>Финансирование реализации ООП ДО</vt:lpstr>
      <vt:lpstr>Объём финансового обеспечения</vt:lpstr>
      <vt:lpstr>Расходы на средства обучения и воспитания</vt:lpstr>
      <vt:lpstr>Федеральный государственный образовательный стандарт дошкольного образования</vt:lpstr>
      <vt:lpstr>Специфика дошкольного детства</vt:lpstr>
      <vt:lpstr>Специфика результатов освоения основной образовательной программы</vt:lpstr>
      <vt:lpstr>Целевые ориентиры дошкольного образования (ЦО)</vt:lpstr>
      <vt:lpstr>Целевые ориентиры НЕ МОГУТ служить основанием для:</vt:lpstr>
      <vt:lpstr>Целевые ориентиры представлены для:</vt:lpstr>
      <vt:lpstr>Интегративные качества ребёнка 7 лет (ФГТ)</vt:lpstr>
      <vt:lpstr>Целевые ориентиры образования в младенческом и раннем возрасте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ФЗ «ОБ образовании в РФ»</vt:lpstr>
      <vt:lpstr>Уровни и направления общего образования</vt:lpstr>
      <vt:lpstr>Преемственность дошкольного и начального общего образования</vt:lpstr>
      <vt:lpstr>Слайд 83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ФГТ к ФГОС</dc:title>
  <dc:creator>1</dc:creator>
  <cp:lastModifiedBy>Troyan</cp:lastModifiedBy>
  <cp:revision>166</cp:revision>
  <dcterms:created xsi:type="dcterms:W3CDTF">2014-02-19T16:23:52Z</dcterms:created>
  <dcterms:modified xsi:type="dcterms:W3CDTF">2014-05-15T16:35:36Z</dcterms:modified>
</cp:coreProperties>
</file>